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74" r:id="rId29"/>
    <p:sldId id="275" r:id="rId30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2" d="100"/>
          <a:sy n="52" d="100"/>
        </p:scale>
        <p:origin x="-396" y="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2A81-FDAB-48AB-B43E-CA1AD601AF84}" type="datetimeFigureOut">
              <a:rPr lang="sl-SI" smtClean="0"/>
              <a:t>5.5.2020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916C-8A5E-4BD8-B3BF-4F8A6D00921D}" type="slidenum">
              <a:rPr lang="sl-SI" smtClean="0"/>
              <a:t>‹#›</a:t>
            </a:fld>
            <a:endParaRPr lang="sl-SI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2080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2A81-FDAB-48AB-B43E-CA1AD601AF84}" type="datetimeFigureOut">
              <a:rPr lang="sl-SI" smtClean="0"/>
              <a:t>5.5.2020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916C-8A5E-4BD8-B3BF-4F8A6D00921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61706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2A81-FDAB-48AB-B43E-CA1AD601AF84}" type="datetimeFigureOut">
              <a:rPr lang="sl-SI" smtClean="0"/>
              <a:t>5.5.2020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916C-8A5E-4BD8-B3BF-4F8A6D00921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50841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2A81-FDAB-48AB-B43E-CA1AD601AF84}" type="datetimeFigureOut">
              <a:rPr lang="sl-SI" smtClean="0"/>
              <a:t>5.5.2020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916C-8A5E-4BD8-B3BF-4F8A6D00921D}" type="slidenum">
              <a:rPr lang="sl-SI" smtClean="0"/>
              <a:t>‹#›</a:t>
            </a:fld>
            <a:endParaRPr lang="sl-SI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0520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2A81-FDAB-48AB-B43E-CA1AD601AF84}" type="datetimeFigureOut">
              <a:rPr lang="sl-SI" smtClean="0"/>
              <a:t>5.5.2020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916C-8A5E-4BD8-B3BF-4F8A6D00921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210747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2A81-FDAB-48AB-B43E-CA1AD601AF84}" type="datetimeFigureOut">
              <a:rPr lang="sl-SI" smtClean="0"/>
              <a:t>5.5.2020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916C-8A5E-4BD8-B3BF-4F8A6D00921D}" type="slidenum">
              <a:rPr lang="sl-SI" smtClean="0"/>
              <a:t>‹#›</a:t>
            </a:fld>
            <a:endParaRPr lang="sl-SI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334785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2A81-FDAB-48AB-B43E-CA1AD601AF84}" type="datetimeFigureOut">
              <a:rPr lang="sl-SI" smtClean="0"/>
              <a:t>5.5.2020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916C-8A5E-4BD8-B3BF-4F8A6D00921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837311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2A81-FDAB-48AB-B43E-CA1AD601AF84}" type="datetimeFigureOut">
              <a:rPr lang="sl-SI" smtClean="0"/>
              <a:t>5.5.2020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916C-8A5E-4BD8-B3BF-4F8A6D00921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842885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2A81-FDAB-48AB-B43E-CA1AD601AF84}" type="datetimeFigureOut">
              <a:rPr lang="sl-SI" smtClean="0"/>
              <a:t>5.5.2020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916C-8A5E-4BD8-B3BF-4F8A6D00921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3590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2A81-FDAB-48AB-B43E-CA1AD601AF84}" type="datetimeFigureOut">
              <a:rPr lang="sl-SI" smtClean="0"/>
              <a:t>5.5.2020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916C-8A5E-4BD8-B3BF-4F8A6D00921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20019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2A81-FDAB-48AB-B43E-CA1AD601AF84}" type="datetimeFigureOut">
              <a:rPr lang="sl-SI" smtClean="0"/>
              <a:t>5.5.2020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916C-8A5E-4BD8-B3BF-4F8A6D00921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89581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2A81-FDAB-48AB-B43E-CA1AD601AF84}" type="datetimeFigureOut">
              <a:rPr lang="sl-SI" smtClean="0"/>
              <a:t>5.5.2020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916C-8A5E-4BD8-B3BF-4F8A6D00921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69266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2A81-FDAB-48AB-B43E-CA1AD601AF84}" type="datetimeFigureOut">
              <a:rPr lang="sl-SI" smtClean="0"/>
              <a:t>5.5.2020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916C-8A5E-4BD8-B3BF-4F8A6D00921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7145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2A81-FDAB-48AB-B43E-CA1AD601AF84}" type="datetimeFigureOut">
              <a:rPr lang="sl-SI" smtClean="0"/>
              <a:t>5.5.2020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916C-8A5E-4BD8-B3BF-4F8A6D00921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95185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2A81-FDAB-48AB-B43E-CA1AD601AF84}" type="datetimeFigureOut">
              <a:rPr lang="sl-SI" smtClean="0"/>
              <a:t>5.5.2020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916C-8A5E-4BD8-B3BF-4F8A6D00921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34805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2A81-FDAB-48AB-B43E-CA1AD601AF84}" type="datetimeFigureOut">
              <a:rPr lang="sl-SI" smtClean="0"/>
              <a:t>5.5.2020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916C-8A5E-4BD8-B3BF-4F8A6D00921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31706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2A81-FDAB-48AB-B43E-CA1AD601AF84}" type="datetimeFigureOut">
              <a:rPr lang="sl-SI" smtClean="0"/>
              <a:t>5.5.2020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916C-8A5E-4BD8-B3BF-4F8A6D00921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69911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D942A81-FDAB-48AB-B43E-CA1AD601AF84}" type="datetimeFigureOut">
              <a:rPr lang="sl-SI" smtClean="0"/>
              <a:t>5.5.2020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713916C-8A5E-4BD8-B3BF-4F8A6D00921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299873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2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2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" Target="slide2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" Target="slide29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29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" Target="slide2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" Target="slide29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2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29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29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b="1" dirty="0" smtClean="0"/>
              <a:t>NASTANEK ŽIVLJENJA NA ZEMLJI</a:t>
            </a:r>
            <a:endParaRPr lang="sl-SI" b="1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l-SI" sz="8000" dirty="0" smtClean="0"/>
              <a:t>KVIZ</a:t>
            </a:r>
            <a:endParaRPr lang="sl-SI" sz="8000" dirty="0"/>
          </a:p>
        </p:txBody>
      </p:sp>
      <p:sp>
        <p:nvSpPr>
          <p:cNvPr id="4" name="Petkotnik 3">
            <a:hlinkClick r:id="" action="ppaction://hlinkshowjump?jump=nextslide"/>
          </p:cNvPr>
          <p:cNvSpPr/>
          <p:nvPr/>
        </p:nvSpPr>
        <p:spPr>
          <a:xfrm>
            <a:off x="2725783" y="5257800"/>
            <a:ext cx="5799908" cy="71628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3600" dirty="0" smtClean="0"/>
              <a:t>ZAČETEK</a:t>
            </a:r>
            <a:endParaRPr lang="sl-SI" sz="3600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3893" y="1708648"/>
            <a:ext cx="3910095" cy="2610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60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640078" y="664156"/>
            <a:ext cx="10668000" cy="1767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800" dirty="0" smtClean="0"/>
              <a:t>Kaj je zunanje ogrodje?</a:t>
            </a:r>
            <a:endParaRPr lang="sl-SI" sz="4800" dirty="0"/>
          </a:p>
        </p:txBody>
      </p:sp>
      <p:sp>
        <p:nvSpPr>
          <p:cNvPr id="3" name="Zaokroži kota na isti strani pravokotnika 2"/>
          <p:cNvSpPr/>
          <p:nvPr/>
        </p:nvSpPr>
        <p:spPr>
          <a:xfrm>
            <a:off x="792480" y="3082834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>
                <a:solidFill>
                  <a:schemeClr val="tx1"/>
                </a:solidFill>
              </a:rPr>
              <a:t>hrbtenica</a:t>
            </a:r>
            <a:endParaRPr lang="sl-SI" dirty="0">
              <a:solidFill>
                <a:schemeClr val="tx1"/>
              </a:solidFill>
            </a:endParaRPr>
          </a:p>
        </p:txBody>
      </p:sp>
      <p:sp>
        <p:nvSpPr>
          <p:cNvPr id="4" name="Zaokroži kota na isti strani pravokotnika 3">
            <a:hlinkClick r:id="" action="ppaction://hlinkshowjump?jump=nextslide"/>
          </p:cNvPr>
          <p:cNvSpPr/>
          <p:nvPr/>
        </p:nvSpPr>
        <p:spPr>
          <a:xfrm>
            <a:off x="862149" y="5007428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apnenčasta hišica</a:t>
            </a:r>
            <a:endParaRPr lang="sl-SI" dirty="0"/>
          </a:p>
        </p:txBody>
      </p:sp>
      <p:sp>
        <p:nvSpPr>
          <p:cNvPr id="5" name="Zaokroži kota na isti strani pravokotnika 4">
            <a:hlinkClick r:id="rId2" action="ppaction://hlinksldjump"/>
          </p:cNvPr>
          <p:cNvSpPr/>
          <p:nvPr/>
        </p:nvSpPr>
        <p:spPr>
          <a:xfrm>
            <a:off x="7267302" y="5007428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hrbtenjača </a:t>
            </a:r>
            <a:endParaRPr lang="sl-SI" dirty="0"/>
          </a:p>
        </p:txBody>
      </p:sp>
      <p:sp>
        <p:nvSpPr>
          <p:cNvPr id="6" name="Zaokroži kota na isti strani pravokotnika 5">
            <a:hlinkClick r:id="rId2" action="ppaction://hlinksldjump"/>
          </p:cNvPr>
          <p:cNvSpPr/>
          <p:nvPr/>
        </p:nvSpPr>
        <p:spPr>
          <a:xfrm>
            <a:off x="7267301" y="3082834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okostje</a:t>
            </a:r>
            <a:endParaRPr lang="sl-SI" dirty="0"/>
          </a:p>
        </p:txBody>
      </p:sp>
      <p:pic>
        <p:nvPicPr>
          <p:cNvPr id="4098" name="Picture 2" descr="Slika:Nautilus profile.jpg - Wikipedija, prosta enciklopedij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943" y="3534083"/>
            <a:ext cx="2196690" cy="1647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125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gram poteka: nadomestni process 1"/>
          <p:cNvSpPr/>
          <p:nvPr/>
        </p:nvSpPr>
        <p:spPr>
          <a:xfrm>
            <a:off x="1854926" y="862149"/>
            <a:ext cx="8307977" cy="141949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6000" b="1" dirty="0" smtClean="0">
                <a:solidFill>
                  <a:srgbClr val="92D050"/>
                </a:solidFill>
              </a:rPr>
              <a:t>PRAVILNO</a:t>
            </a:r>
            <a:r>
              <a:rPr lang="sl-SI" sz="6000" b="1" dirty="0" smtClean="0">
                <a:solidFill>
                  <a:srgbClr val="FF0000"/>
                </a:solidFill>
              </a:rPr>
              <a:t>!</a:t>
            </a:r>
            <a:endParaRPr lang="sl-SI" sz="6000" b="1" dirty="0">
              <a:solidFill>
                <a:srgbClr val="FF0000"/>
              </a:solidFill>
            </a:endParaRPr>
          </a:p>
        </p:txBody>
      </p:sp>
      <p:sp>
        <p:nvSpPr>
          <p:cNvPr id="3" name="Desna puščica 2"/>
          <p:cNvSpPr/>
          <p:nvPr/>
        </p:nvSpPr>
        <p:spPr>
          <a:xfrm>
            <a:off x="2403566" y="3631473"/>
            <a:ext cx="7585165" cy="19071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NASLEDNJE VPRAŠANJE</a:t>
            </a:r>
            <a:endParaRPr lang="sl-SI" sz="4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40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862149" y="635726"/>
            <a:ext cx="10668000" cy="1767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800" dirty="0" smtClean="0"/>
              <a:t>Za življenje na kopnem so živa bitja potrebovala</a:t>
            </a:r>
            <a:endParaRPr lang="sl-SI" sz="4800" dirty="0"/>
          </a:p>
        </p:txBody>
      </p:sp>
      <p:sp>
        <p:nvSpPr>
          <p:cNvPr id="3" name="Zaokroži kota na isti strani pravokotnika 2"/>
          <p:cNvSpPr/>
          <p:nvPr/>
        </p:nvSpPr>
        <p:spPr>
          <a:xfrm>
            <a:off x="792480" y="3082834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>
                <a:solidFill>
                  <a:schemeClr val="tx1"/>
                </a:solidFill>
              </a:rPr>
              <a:t>kožuh</a:t>
            </a:r>
            <a:endParaRPr lang="sl-SI" dirty="0">
              <a:solidFill>
                <a:schemeClr val="tx1"/>
              </a:solidFill>
            </a:endParaRPr>
          </a:p>
        </p:txBody>
      </p:sp>
      <p:sp>
        <p:nvSpPr>
          <p:cNvPr id="4" name="Zaokroži kota na isti strani pravokotnika 3">
            <a:hlinkClick r:id="rId2" action="ppaction://hlinksldjump"/>
          </p:cNvPr>
          <p:cNvSpPr/>
          <p:nvPr/>
        </p:nvSpPr>
        <p:spPr>
          <a:xfrm>
            <a:off x="862149" y="5007428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kremplje</a:t>
            </a:r>
            <a:endParaRPr lang="sl-SI" dirty="0"/>
          </a:p>
        </p:txBody>
      </p:sp>
      <p:sp>
        <p:nvSpPr>
          <p:cNvPr id="5" name="Zaokroži kota na isti strani pravokotnika 4">
            <a:hlinkClick r:id="" action="ppaction://hlinkshowjump?jump=nextslide"/>
          </p:cNvPr>
          <p:cNvSpPr/>
          <p:nvPr/>
        </p:nvSpPr>
        <p:spPr>
          <a:xfrm>
            <a:off x="7267302" y="5007428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pljuča </a:t>
            </a:r>
            <a:endParaRPr lang="sl-SI" dirty="0"/>
          </a:p>
        </p:txBody>
      </p:sp>
      <p:sp>
        <p:nvSpPr>
          <p:cNvPr id="6" name="Zaokroži kota na isti strani pravokotnika 5">
            <a:hlinkClick r:id="rId2" action="ppaction://hlinksldjump"/>
          </p:cNvPr>
          <p:cNvSpPr/>
          <p:nvPr/>
        </p:nvSpPr>
        <p:spPr>
          <a:xfrm>
            <a:off x="7267301" y="3082834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zobovje</a:t>
            </a:r>
            <a:endParaRPr lang="sl-SI" dirty="0"/>
          </a:p>
        </p:txBody>
      </p:sp>
      <p:pic>
        <p:nvPicPr>
          <p:cNvPr id="5122" name="Picture 2" descr="V drugem okolju drugačno življenj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2983" y="3631474"/>
            <a:ext cx="2184650" cy="1653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180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gram poteka: nadomestni process 1"/>
          <p:cNvSpPr/>
          <p:nvPr/>
        </p:nvSpPr>
        <p:spPr>
          <a:xfrm>
            <a:off x="1854926" y="862149"/>
            <a:ext cx="8307977" cy="141949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6000" b="1" dirty="0" smtClean="0">
                <a:solidFill>
                  <a:srgbClr val="92D050"/>
                </a:solidFill>
              </a:rPr>
              <a:t>PRAVILNO</a:t>
            </a:r>
            <a:r>
              <a:rPr lang="sl-SI" sz="6000" b="1" dirty="0" smtClean="0">
                <a:solidFill>
                  <a:srgbClr val="FF0000"/>
                </a:solidFill>
              </a:rPr>
              <a:t>!</a:t>
            </a:r>
            <a:endParaRPr lang="sl-SI" sz="6000" b="1" dirty="0">
              <a:solidFill>
                <a:srgbClr val="FF0000"/>
              </a:solidFill>
            </a:endParaRPr>
          </a:p>
        </p:txBody>
      </p:sp>
      <p:sp>
        <p:nvSpPr>
          <p:cNvPr id="3" name="Desna puščica 2"/>
          <p:cNvSpPr/>
          <p:nvPr/>
        </p:nvSpPr>
        <p:spPr>
          <a:xfrm>
            <a:off x="2403566" y="3631473"/>
            <a:ext cx="7585165" cy="19071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NASLEDNJE VPRAŠANJE</a:t>
            </a:r>
            <a:endParaRPr lang="sl-SI" sz="4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05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862149" y="635726"/>
            <a:ext cx="10668000" cy="1767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800" dirty="0" smtClean="0"/>
              <a:t>Kaj pomeni boj za obstanek?</a:t>
            </a:r>
            <a:endParaRPr lang="sl-SI" sz="4800" dirty="0"/>
          </a:p>
        </p:txBody>
      </p:sp>
      <p:sp>
        <p:nvSpPr>
          <p:cNvPr id="3" name="Zaokroži kota na isti strani pravokotnika 2">
            <a:hlinkClick r:id="" action="ppaction://hlinkshowjump?jump=nextslide"/>
          </p:cNvPr>
          <p:cNvSpPr/>
          <p:nvPr/>
        </p:nvSpPr>
        <p:spPr>
          <a:xfrm>
            <a:off x="792480" y="3082834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dirty="0" smtClean="0">
                <a:solidFill>
                  <a:schemeClr val="tx1"/>
                </a:solidFill>
              </a:rPr>
              <a:t>Borbo med živimi bitji za preživetje</a:t>
            </a:r>
          </a:p>
        </p:txBody>
      </p:sp>
      <p:sp>
        <p:nvSpPr>
          <p:cNvPr id="4" name="Zaokroži kota na isti strani pravokotnika 3"/>
          <p:cNvSpPr/>
          <p:nvPr/>
        </p:nvSpPr>
        <p:spPr>
          <a:xfrm>
            <a:off x="862149" y="5007428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dirty="0" smtClean="0">
                <a:solidFill>
                  <a:schemeClr val="tx1"/>
                </a:solidFill>
              </a:rPr>
              <a:t>Borbo med plenilci in plenom</a:t>
            </a:r>
          </a:p>
        </p:txBody>
      </p:sp>
      <p:sp>
        <p:nvSpPr>
          <p:cNvPr id="5" name="Zaokroži kota na isti strani pravokotnika 4">
            <a:hlinkClick r:id="rId2" action="ppaction://hlinksldjump"/>
          </p:cNvPr>
          <p:cNvSpPr/>
          <p:nvPr/>
        </p:nvSpPr>
        <p:spPr>
          <a:xfrm>
            <a:off x="7267302" y="5007428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dirty="0" smtClean="0">
                <a:solidFill>
                  <a:schemeClr val="tx1"/>
                </a:solidFill>
              </a:rPr>
              <a:t>Kdor ostane zadnji</a:t>
            </a:r>
          </a:p>
        </p:txBody>
      </p:sp>
      <p:sp>
        <p:nvSpPr>
          <p:cNvPr id="6" name="Zaokroži kota na isti strani pravokotnika 5">
            <a:hlinkClick r:id="rId2" action="ppaction://hlinksldjump"/>
          </p:cNvPr>
          <p:cNvSpPr/>
          <p:nvPr/>
        </p:nvSpPr>
        <p:spPr>
          <a:xfrm>
            <a:off x="7267301" y="3082834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dirty="0" smtClean="0">
                <a:solidFill>
                  <a:schemeClr val="tx1"/>
                </a:solidFill>
              </a:rPr>
              <a:t>Borbo med ljudmi za zaslužek</a:t>
            </a:r>
          </a:p>
        </p:txBody>
      </p:sp>
      <p:pic>
        <p:nvPicPr>
          <p:cNvPr id="6146" name="Picture 2" descr="Ptice jezer, njihova vrnitev – Mestni kino Ptuj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2907" y="3990566"/>
            <a:ext cx="2254726" cy="1269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074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gram poteka: nadomestni process 1"/>
          <p:cNvSpPr/>
          <p:nvPr/>
        </p:nvSpPr>
        <p:spPr>
          <a:xfrm>
            <a:off x="1854926" y="862149"/>
            <a:ext cx="8307977" cy="141949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6000" b="1" dirty="0" smtClean="0">
                <a:solidFill>
                  <a:srgbClr val="92D050"/>
                </a:solidFill>
              </a:rPr>
              <a:t>PRAVILNO</a:t>
            </a:r>
            <a:r>
              <a:rPr lang="sl-SI" sz="6000" b="1" dirty="0" smtClean="0">
                <a:solidFill>
                  <a:srgbClr val="FF0000"/>
                </a:solidFill>
              </a:rPr>
              <a:t>!</a:t>
            </a:r>
            <a:endParaRPr lang="sl-SI" sz="6000" b="1" dirty="0">
              <a:solidFill>
                <a:srgbClr val="FF0000"/>
              </a:solidFill>
            </a:endParaRPr>
          </a:p>
        </p:txBody>
      </p:sp>
      <p:sp>
        <p:nvSpPr>
          <p:cNvPr id="3" name="Desna puščica 2">
            <a:hlinkClick r:id="" action="ppaction://hlinkshowjump?jump=nextslide"/>
          </p:cNvPr>
          <p:cNvSpPr/>
          <p:nvPr/>
        </p:nvSpPr>
        <p:spPr>
          <a:xfrm>
            <a:off x="2403566" y="3631473"/>
            <a:ext cx="7585165" cy="19071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NASLEDNJE VPRAŠANJE</a:t>
            </a:r>
            <a:endParaRPr lang="sl-SI" sz="4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90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862149" y="635726"/>
            <a:ext cx="10668000" cy="1767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800" dirty="0" smtClean="0"/>
              <a:t>Človek se razvije iz</a:t>
            </a:r>
            <a:endParaRPr lang="sl-SI" sz="4800" dirty="0"/>
          </a:p>
        </p:txBody>
      </p:sp>
      <p:sp>
        <p:nvSpPr>
          <p:cNvPr id="3" name="Zaokroži kota na isti strani pravokotnika 2"/>
          <p:cNvSpPr/>
          <p:nvPr/>
        </p:nvSpPr>
        <p:spPr>
          <a:xfrm>
            <a:off x="792480" y="3082834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dirty="0" smtClean="0">
                <a:solidFill>
                  <a:schemeClr val="tx1"/>
                </a:solidFill>
              </a:rPr>
              <a:t>Skupnega prednika risa in leoparda</a:t>
            </a:r>
          </a:p>
          <a:p>
            <a:endParaRPr lang="sl-SI" dirty="0" smtClean="0"/>
          </a:p>
        </p:txBody>
      </p:sp>
      <p:sp>
        <p:nvSpPr>
          <p:cNvPr id="4" name="Zaokroži kota na isti strani pravokotnika 3"/>
          <p:cNvSpPr/>
          <p:nvPr/>
        </p:nvSpPr>
        <p:spPr>
          <a:xfrm>
            <a:off x="862149" y="5007428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dirty="0" smtClean="0">
                <a:solidFill>
                  <a:schemeClr val="tx1"/>
                </a:solidFill>
              </a:rPr>
              <a:t>Skupnega prednika človeka in koale</a:t>
            </a:r>
          </a:p>
          <a:p>
            <a:endParaRPr lang="sl-SI" dirty="0" smtClean="0"/>
          </a:p>
        </p:txBody>
      </p:sp>
      <p:sp>
        <p:nvSpPr>
          <p:cNvPr id="5" name="Zaokroži kota na isti strani pravokotnika 4"/>
          <p:cNvSpPr/>
          <p:nvPr/>
        </p:nvSpPr>
        <p:spPr>
          <a:xfrm>
            <a:off x="7267302" y="5007428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dirty="0" smtClean="0">
                <a:solidFill>
                  <a:schemeClr val="tx1"/>
                </a:solidFill>
              </a:rPr>
              <a:t>Skupnega prednika človeka in dinozavra</a:t>
            </a:r>
          </a:p>
          <a:p>
            <a:endParaRPr lang="sl-SI" dirty="0" smtClean="0"/>
          </a:p>
        </p:txBody>
      </p:sp>
      <p:sp>
        <p:nvSpPr>
          <p:cNvPr id="6" name="Zaokroži kota na isti strani pravokotnika 5">
            <a:hlinkClick r:id="" action="ppaction://hlinkshowjump?jump=nextslide"/>
          </p:cNvPr>
          <p:cNvSpPr/>
          <p:nvPr/>
        </p:nvSpPr>
        <p:spPr>
          <a:xfrm>
            <a:off x="7380512" y="3082834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dirty="0" smtClean="0">
                <a:solidFill>
                  <a:schemeClr val="tx1"/>
                </a:solidFill>
              </a:rPr>
              <a:t>Skupnega prednika človeka in šimpanza</a:t>
            </a:r>
          </a:p>
          <a:p>
            <a:endParaRPr lang="sl-SI" dirty="0" smtClean="0"/>
          </a:p>
        </p:txBody>
      </p:sp>
      <p:pic>
        <p:nvPicPr>
          <p:cNvPr id="7170" name="Picture 2" descr="Ali vse življenjske oblike izvirajo iz skupnega prednika?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2926" y="3631474"/>
            <a:ext cx="2364376" cy="1431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574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gram poteka: nadomestni process 1"/>
          <p:cNvSpPr/>
          <p:nvPr/>
        </p:nvSpPr>
        <p:spPr>
          <a:xfrm>
            <a:off x="1854926" y="862149"/>
            <a:ext cx="8307977" cy="141949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6000" b="1" dirty="0" smtClean="0">
                <a:solidFill>
                  <a:srgbClr val="92D050"/>
                </a:solidFill>
              </a:rPr>
              <a:t>PRAVILNO</a:t>
            </a:r>
            <a:r>
              <a:rPr lang="sl-SI" sz="6000" b="1" dirty="0" smtClean="0">
                <a:solidFill>
                  <a:srgbClr val="FF0000"/>
                </a:solidFill>
              </a:rPr>
              <a:t>!</a:t>
            </a:r>
            <a:endParaRPr lang="sl-SI" sz="6000" b="1" dirty="0">
              <a:solidFill>
                <a:srgbClr val="FF0000"/>
              </a:solidFill>
            </a:endParaRPr>
          </a:p>
        </p:txBody>
      </p:sp>
      <p:sp>
        <p:nvSpPr>
          <p:cNvPr id="3" name="Desna puščica 2"/>
          <p:cNvSpPr/>
          <p:nvPr/>
        </p:nvSpPr>
        <p:spPr>
          <a:xfrm>
            <a:off x="2403566" y="3631473"/>
            <a:ext cx="7585165" cy="19071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NASLEDNJE VPRAŠANJE</a:t>
            </a:r>
            <a:endParaRPr lang="sl-SI" sz="4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16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otnik 7"/>
          <p:cNvSpPr/>
          <p:nvPr/>
        </p:nvSpPr>
        <p:spPr>
          <a:xfrm>
            <a:off x="862149" y="635726"/>
            <a:ext cx="10668000" cy="1767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800" dirty="0" smtClean="0"/>
              <a:t>Kaj so fosili?</a:t>
            </a:r>
            <a:endParaRPr lang="sl-SI" sz="4800" dirty="0"/>
          </a:p>
        </p:txBody>
      </p:sp>
      <p:sp>
        <p:nvSpPr>
          <p:cNvPr id="9" name="Zaokroži kota na isti strani pravokotnika 8">
            <a:hlinkClick r:id="rId2" action="ppaction://hlinksldjump"/>
          </p:cNvPr>
          <p:cNvSpPr/>
          <p:nvPr/>
        </p:nvSpPr>
        <p:spPr>
          <a:xfrm>
            <a:off x="792480" y="3082834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dirty="0" smtClean="0">
                <a:solidFill>
                  <a:schemeClr val="tx1"/>
                </a:solidFill>
              </a:rPr>
              <a:t>Okostje živega bitja</a:t>
            </a:r>
          </a:p>
          <a:p>
            <a:endParaRPr lang="sl-SI" dirty="0" smtClean="0"/>
          </a:p>
        </p:txBody>
      </p:sp>
      <p:sp>
        <p:nvSpPr>
          <p:cNvPr id="10" name="Zaokroži kota na isti strani pravokotnika 9"/>
          <p:cNvSpPr/>
          <p:nvPr/>
        </p:nvSpPr>
        <p:spPr>
          <a:xfrm>
            <a:off x="862149" y="5007428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dirty="0" smtClean="0">
                <a:solidFill>
                  <a:schemeClr val="tx1"/>
                </a:solidFill>
                <a:hlinkClick r:id="rId2" action="ppaction://hlinksldjump"/>
              </a:rPr>
              <a:t>Diapozitiv 29</a:t>
            </a:r>
            <a:endParaRPr lang="sl-SI" dirty="0" smtClean="0">
              <a:solidFill>
                <a:schemeClr val="tx1"/>
              </a:solidFill>
            </a:endParaRPr>
          </a:p>
          <a:p>
            <a:r>
              <a:rPr lang="sl-SI" dirty="0" smtClean="0"/>
              <a:t>Prazgodovinska umetnost</a:t>
            </a:r>
          </a:p>
        </p:txBody>
      </p:sp>
      <p:sp>
        <p:nvSpPr>
          <p:cNvPr id="11" name="Zaokroži kota na isti strani pravokotnika 10"/>
          <p:cNvSpPr/>
          <p:nvPr/>
        </p:nvSpPr>
        <p:spPr>
          <a:xfrm>
            <a:off x="7267302" y="5007428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dirty="0" smtClean="0">
                <a:solidFill>
                  <a:schemeClr val="tx1"/>
                </a:solidFill>
              </a:rPr>
              <a:t>Okameneli ostanki ogrodij živih bitij</a:t>
            </a:r>
          </a:p>
          <a:p>
            <a:endParaRPr lang="sl-SI" dirty="0" smtClean="0"/>
          </a:p>
        </p:txBody>
      </p:sp>
      <p:sp>
        <p:nvSpPr>
          <p:cNvPr id="12" name="Zaokroži kota na isti strani pravokotnika 11">
            <a:hlinkClick r:id="" action="ppaction://hlinkshowjump?jump=nextslide"/>
          </p:cNvPr>
          <p:cNvSpPr/>
          <p:nvPr/>
        </p:nvSpPr>
        <p:spPr>
          <a:xfrm>
            <a:off x="7380512" y="3082834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dirty="0" smtClean="0">
                <a:solidFill>
                  <a:schemeClr val="tx1"/>
                </a:solidFill>
              </a:rPr>
              <a:t>Enocelična </a:t>
            </a:r>
            <a:r>
              <a:rPr lang="sl-SI" dirty="0" smtClean="0">
                <a:solidFill>
                  <a:schemeClr val="tx1"/>
                </a:solidFill>
                <a:hlinkClick r:id="rId2" action="ppaction://hlinksldjump"/>
              </a:rPr>
              <a:t>bitja</a:t>
            </a:r>
            <a:endParaRPr lang="sl-SI" dirty="0" smtClean="0">
              <a:solidFill>
                <a:schemeClr val="tx1"/>
              </a:solidFill>
            </a:endParaRPr>
          </a:p>
          <a:p>
            <a:endParaRPr lang="sl-SI" dirty="0" smtClean="0"/>
          </a:p>
        </p:txBody>
      </p:sp>
      <p:pic>
        <p:nvPicPr>
          <p:cNvPr id="1026" name="Picture 2" descr="Lovci na jurske fosil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6696" y="3631474"/>
            <a:ext cx="2180606" cy="1499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804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gram poteka: nadomestni process 1"/>
          <p:cNvSpPr/>
          <p:nvPr/>
        </p:nvSpPr>
        <p:spPr>
          <a:xfrm>
            <a:off x="1854926" y="862149"/>
            <a:ext cx="8307977" cy="141949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6000" b="1" dirty="0" smtClean="0">
                <a:solidFill>
                  <a:srgbClr val="92D050"/>
                </a:solidFill>
              </a:rPr>
              <a:t>PRAVILNO</a:t>
            </a:r>
            <a:r>
              <a:rPr lang="sl-SI" sz="6000" b="1" dirty="0" smtClean="0">
                <a:solidFill>
                  <a:srgbClr val="FF0000"/>
                </a:solidFill>
              </a:rPr>
              <a:t>!</a:t>
            </a:r>
            <a:endParaRPr lang="sl-SI" sz="6000" b="1" dirty="0">
              <a:solidFill>
                <a:srgbClr val="FF0000"/>
              </a:solidFill>
            </a:endParaRPr>
          </a:p>
        </p:txBody>
      </p:sp>
      <p:sp>
        <p:nvSpPr>
          <p:cNvPr id="3" name="Desna puščica 2"/>
          <p:cNvSpPr/>
          <p:nvPr/>
        </p:nvSpPr>
        <p:spPr>
          <a:xfrm>
            <a:off x="2403566" y="3631473"/>
            <a:ext cx="7585165" cy="19071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NASLEDNJE VPRAŠANJE</a:t>
            </a:r>
            <a:endParaRPr lang="sl-SI" sz="4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05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862149" y="635726"/>
            <a:ext cx="10668000" cy="1767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800" dirty="0" smtClean="0"/>
              <a:t>Kdaj se je razvilo življenje na Zemlji?</a:t>
            </a:r>
            <a:endParaRPr lang="sl-SI" sz="4800" dirty="0"/>
          </a:p>
        </p:txBody>
      </p:sp>
      <p:sp>
        <p:nvSpPr>
          <p:cNvPr id="3" name="Zaokroži kota na isti strani pravokotnika 2">
            <a:hlinkClick r:id="" action="ppaction://hlinkshowjump?jump=nextslide"/>
          </p:cNvPr>
          <p:cNvSpPr/>
          <p:nvPr/>
        </p:nvSpPr>
        <p:spPr>
          <a:xfrm>
            <a:off x="792480" y="3082834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>
                <a:solidFill>
                  <a:srgbClr val="FFFF00"/>
                </a:solidFill>
              </a:rPr>
              <a:t>Pred več milijardami</a:t>
            </a:r>
            <a:r>
              <a:rPr lang="sl-SI" dirty="0">
                <a:solidFill>
                  <a:srgbClr val="FFFF00"/>
                </a:solidFill>
              </a:rPr>
              <a:t> </a:t>
            </a:r>
            <a:r>
              <a:rPr lang="sl-SI" dirty="0" smtClean="0">
                <a:solidFill>
                  <a:srgbClr val="FFFF00"/>
                </a:solidFill>
              </a:rPr>
              <a:t>let</a:t>
            </a:r>
            <a:endParaRPr lang="sl-SI" dirty="0">
              <a:solidFill>
                <a:srgbClr val="FFFF00"/>
              </a:solidFill>
            </a:endParaRPr>
          </a:p>
        </p:txBody>
      </p:sp>
      <p:sp>
        <p:nvSpPr>
          <p:cNvPr id="4" name="Zaokroži kota na isti strani pravokotnika 3">
            <a:hlinkClick r:id="rId2" action="ppaction://hlinksldjump"/>
          </p:cNvPr>
          <p:cNvSpPr/>
          <p:nvPr/>
        </p:nvSpPr>
        <p:spPr>
          <a:xfrm>
            <a:off x="862149" y="5007428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>
                <a:solidFill>
                  <a:srgbClr val="FFFF00"/>
                </a:solidFill>
              </a:rPr>
              <a:t>Pred več stoletji</a:t>
            </a:r>
            <a:endParaRPr lang="sl-SI" dirty="0">
              <a:solidFill>
                <a:srgbClr val="FFFF00"/>
              </a:solidFill>
            </a:endParaRPr>
          </a:p>
        </p:txBody>
      </p:sp>
      <p:sp>
        <p:nvSpPr>
          <p:cNvPr id="5" name="Zaokroži kota na isti strani pravokotnika 4">
            <a:hlinkClick r:id="rId2" action="ppaction://hlinksldjump"/>
          </p:cNvPr>
          <p:cNvSpPr/>
          <p:nvPr/>
        </p:nvSpPr>
        <p:spPr>
          <a:xfrm>
            <a:off x="7267302" y="5007428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>
                <a:solidFill>
                  <a:srgbClr val="FFFF00"/>
                </a:solidFill>
              </a:rPr>
              <a:t>Pred več leti </a:t>
            </a:r>
            <a:endParaRPr lang="sl-SI" dirty="0">
              <a:solidFill>
                <a:srgbClr val="FFFF00"/>
              </a:solidFill>
            </a:endParaRPr>
          </a:p>
        </p:txBody>
      </p:sp>
      <p:sp>
        <p:nvSpPr>
          <p:cNvPr id="6" name="Zaokroži kota na isti strani pravokotnika 5">
            <a:hlinkClick r:id="rId2" action="ppaction://hlinksldjump"/>
          </p:cNvPr>
          <p:cNvSpPr/>
          <p:nvPr/>
        </p:nvSpPr>
        <p:spPr>
          <a:xfrm>
            <a:off x="7267303" y="3082834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>
                <a:solidFill>
                  <a:srgbClr val="FFFF00"/>
                </a:solidFill>
              </a:rPr>
              <a:t>Pred več desetletji</a:t>
            </a:r>
            <a:endParaRPr lang="sl-SI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58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862149" y="635726"/>
            <a:ext cx="10668000" cy="1767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800" dirty="0" smtClean="0"/>
              <a:t>Fosili so lahko:</a:t>
            </a:r>
            <a:endParaRPr lang="sl-SI" sz="4800" dirty="0"/>
          </a:p>
        </p:txBody>
      </p:sp>
      <p:sp>
        <p:nvSpPr>
          <p:cNvPr id="3" name="Zaokroži kota na isti strani pravokotnika 2">
            <a:hlinkClick r:id="" action="ppaction://hlinkshowjump?jump=nextslide"/>
          </p:cNvPr>
          <p:cNvSpPr/>
          <p:nvPr/>
        </p:nvSpPr>
        <p:spPr>
          <a:xfrm>
            <a:off x="792480" y="3082834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dirty="0" smtClean="0">
                <a:solidFill>
                  <a:schemeClr val="tx1"/>
                </a:solidFill>
              </a:rPr>
              <a:t>rastline in živali</a:t>
            </a:r>
          </a:p>
          <a:p>
            <a:endParaRPr lang="sl-SI" dirty="0" smtClean="0"/>
          </a:p>
        </p:txBody>
      </p:sp>
      <p:sp>
        <p:nvSpPr>
          <p:cNvPr id="4" name="Zaokroži kota na isti strani pravokotnika 3">
            <a:hlinkClick r:id="rId2" action="ppaction://hlinksldjump"/>
          </p:cNvPr>
          <p:cNvSpPr/>
          <p:nvPr/>
        </p:nvSpPr>
        <p:spPr>
          <a:xfrm>
            <a:off x="862149" y="5007428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sl-SI" dirty="0" smtClean="0">
              <a:solidFill>
                <a:schemeClr val="tx1"/>
              </a:solidFill>
            </a:endParaRPr>
          </a:p>
          <a:p>
            <a:r>
              <a:rPr lang="sl-SI" dirty="0" smtClean="0"/>
              <a:t>relief</a:t>
            </a:r>
          </a:p>
        </p:txBody>
      </p:sp>
      <p:sp>
        <p:nvSpPr>
          <p:cNvPr id="5" name="Zaokroži kota na isti strani pravokotnika 4">
            <a:hlinkClick r:id="rId2" action="ppaction://hlinksldjump"/>
          </p:cNvPr>
          <p:cNvSpPr/>
          <p:nvPr/>
        </p:nvSpPr>
        <p:spPr>
          <a:xfrm>
            <a:off x="7267302" y="5007428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dirty="0">
                <a:solidFill>
                  <a:schemeClr val="tx1"/>
                </a:solidFill>
              </a:rPr>
              <a:t>s</a:t>
            </a:r>
            <a:r>
              <a:rPr lang="sl-SI" dirty="0" smtClean="0">
                <a:solidFill>
                  <a:schemeClr val="tx1"/>
                </a:solidFill>
              </a:rPr>
              <a:t>tarejši ljudje</a:t>
            </a:r>
          </a:p>
          <a:p>
            <a:endParaRPr lang="sl-SI" dirty="0" smtClean="0"/>
          </a:p>
        </p:txBody>
      </p:sp>
      <p:sp>
        <p:nvSpPr>
          <p:cNvPr id="6" name="Zaokroži kota na isti strani pravokotnika 5">
            <a:hlinkClick r:id="rId2" action="ppaction://hlinksldjump"/>
          </p:cNvPr>
          <p:cNvSpPr/>
          <p:nvPr/>
        </p:nvSpPr>
        <p:spPr>
          <a:xfrm>
            <a:off x="7267301" y="3156857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dirty="0" smtClean="0">
                <a:solidFill>
                  <a:schemeClr val="tx1"/>
                </a:solidFill>
              </a:rPr>
              <a:t>predmeti</a:t>
            </a:r>
          </a:p>
          <a:p>
            <a:endParaRPr lang="sl-SI" dirty="0" smtClean="0"/>
          </a:p>
        </p:txBody>
      </p:sp>
      <p:pic>
        <p:nvPicPr>
          <p:cNvPr id="2050" name="Picture 2" descr="Što su fosili - Wish mam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9379" y="3640182"/>
            <a:ext cx="2081800" cy="1563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572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gram poteka: nadomestni process 1"/>
          <p:cNvSpPr/>
          <p:nvPr/>
        </p:nvSpPr>
        <p:spPr>
          <a:xfrm>
            <a:off x="1854926" y="862149"/>
            <a:ext cx="8307977" cy="141949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6000" b="1" dirty="0" smtClean="0">
                <a:solidFill>
                  <a:srgbClr val="92D050"/>
                </a:solidFill>
              </a:rPr>
              <a:t>PRAVILNO</a:t>
            </a:r>
            <a:r>
              <a:rPr lang="sl-SI" sz="6000" b="1" dirty="0" smtClean="0">
                <a:solidFill>
                  <a:srgbClr val="FF0000"/>
                </a:solidFill>
              </a:rPr>
              <a:t>!</a:t>
            </a:r>
            <a:endParaRPr lang="sl-SI" sz="6000" b="1" dirty="0">
              <a:solidFill>
                <a:srgbClr val="FF0000"/>
              </a:solidFill>
            </a:endParaRPr>
          </a:p>
        </p:txBody>
      </p:sp>
      <p:sp>
        <p:nvSpPr>
          <p:cNvPr id="3" name="Desna puščica 2"/>
          <p:cNvSpPr/>
          <p:nvPr/>
        </p:nvSpPr>
        <p:spPr>
          <a:xfrm>
            <a:off x="2403566" y="3631473"/>
            <a:ext cx="7585165" cy="19071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NASLEDNJE VPRAŠANJE</a:t>
            </a:r>
            <a:endParaRPr lang="sl-SI" sz="4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92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862149" y="635726"/>
            <a:ext cx="10668000" cy="1767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800" dirty="0" smtClean="0"/>
              <a:t>Živi fosili so živa bitja, ki:</a:t>
            </a:r>
            <a:endParaRPr lang="sl-SI" sz="4800" dirty="0"/>
          </a:p>
        </p:txBody>
      </p:sp>
      <p:sp>
        <p:nvSpPr>
          <p:cNvPr id="3" name="Zaokroži kota na isti strani pravokotnika 2"/>
          <p:cNvSpPr/>
          <p:nvPr/>
        </p:nvSpPr>
        <p:spPr>
          <a:xfrm>
            <a:off x="792480" y="3082834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dirty="0">
                <a:solidFill>
                  <a:schemeClr val="tx1"/>
                </a:solidFill>
              </a:rPr>
              <a:t>n</a:t>
            </a:r>
            <a:r>
              <a:rPr lang="sl-SI" dirty="0" smtClean="0">
                <a:solidFill>
                  <a:schemeClr val="tx1"/>
                </a:solidFill>
              </a:rPr>
              <a:t>iso obstajala v preteklosti.</a:t>
            </a:r>
          </a:p>
          <a:p>
            <a:endParaRPr lang="sl-SI" dirty="0" smtClean="0"/>
          </a:p>
        </p:txBody>
      </p:sp>
      <p:sp>
        <p:nvSpPr>
          <p:cNvPr id="4" name="Zaokroži kota na isti strani pravokotnika 3"/>
          <p:cNvSpPr/>
          <p:nvPr/>
        </p:nvSpPr>
        <p:spPr>
          <a:xfrm>
            <a:off x="862149" y="5007428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sl-SI" dirty="0" smtClean="0">
              <a:solidFill>
                <a:schemeClr val="tx1"/>
              </a:solidFill>
            </a:endParaRPr>
          </a:p>
          <a:p>
            <a:r>
              <a:rPr lang="sl-SI" dirty="0"/>
              <a:t>s</a:t>
            </a:r>
            <a:r>
              <a:rPr lang="sl-SI" dirty="0" smtClean="0"/>
              <a:t>o v sedanjosti čisto drugačna kot nekoč.</a:t>
            </a:r>
          </a:p>
        </p:txBody>
      </p:sp>
      <p:sp>
        <p:nvSpPr>
          <p:cNvPr id="5" name="Zaokroži kota na isti strani pravokotnika 4">
            <a:hlinkClick r:id="" action="ppaction://hlinkshowjump?jump=nextslide"/>
          </p:cNvPr>
          <p:cNvSpPr/>
          <p:nvPr/>
        </p:nvSpPr>
        <p:spPr>
          <a:xfrm>
            <a:off x="7267302" y="5007428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dirty="0" smtClean="0">
                <a:solidFill>
                  <a:schemeClr val="tx1"/>
                </a:solidFill>
              </a:rPr>
              <a:t>se skoraj niso spreminjala.</a:t>
            </a:r>
          </a:p>
          <a:p>
            <a:endParaRPr lang="sl-SI" dirty="0" smtClean="0"/>
          </a:p>
        </p:txBody>
      </p:sp>
      <p:sp>
        <p:nvSpPr>
          <p:cNvPr id="6" name="Zaokroži kota na isti strani pravokotnika 5">
            <a:hlinkClick r:id="" action="ppaction://hlinkshowjump?jump=nextslide"/>
          </p:cNvPr>
          <p:cNvSpPr/>
          <p:nvPr/>
        </p:nvSpPr>
        <p:spPr>
          <a:xfrm>
            <a:off x="7267301" y="3156857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dirty="0">
                <a:solidFill>
                  <a:schemeClr val="tx1"/>
                </a:solidFill>
              </a:rPr>
              <a:t>n</a:t>
            </a:r>
            <a:r>
              <a:rPr lang="sl-SI" dirty="0" smtClean="0">
                <a:solidFill>
                  <a:schemeClr val="tx1"/>
                </a:solidFill>
              </a:rPr>
              <a:t>e obstajajo v sedanjosti.</a:t>
            </a:r>
          </a:p>
          <a:p>
            <a:endParaRPr lang="sl-SI" dirty="0" smtClean="0"/>
          </a:p>
        </p:txBody>
      </p:sp>
      <p:pic>
        <p:nvPicPr>
          <p:cNvPr id="3074" name="Picture 2" descr="Živi fosili – ujetniki preteklost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4169" y="3864587"/>
            <a:ext cx="2156810" cy="1203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736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gram poteka: nadomestni process 1"/>
          <p:cNvSpPr/>
          <p:nvPr/>
        </p:nvSpPr>
        <p:spPr>
          <a:xfrm>
            <a:off x="1854926" y="862149"/>
            <a:ext cx="8307977" cy="141949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6000" b="1" dirty="0" smtClean="0">
                <a:solidFill>
                  <a:srgbClr val="92D050"/>
                </a:solidFill>
              </a:rPr>
              <a:t>PRAVILNO</a:t>
            </a:r>
            <a:r>
              <a:rPr lang="sl-SI" sz="6000" b="1" dirty="0" smtClean="0">
                <a:solidFill>
                  <a:srgbClr val="FF0000"/>
                </a:solidFill>
              </a:rPr>
              <a:t>!</a:t>
            </a:r>
            <a:endParaRPr lang="sl-SI" sz="6000" b="1" dirty="0">
              <a:solidFill>
                <a:srgbClr val="FF0000"/>
              </a:solidFill>
            </a:endParaRPr>
          </a:p>
        </p:txBody>
      </p:sp>
      <p:sp>
        <p:nvSpPr>
          <p:cNvPr id="3" name="Desna puščica 2"/>
          <p:cNvSpPr/>
          <p:nvPr/>
        </p:nvSpPr>
        <p:spPr>
          <a:xfrm>
            <a:off x="2403566" y="3631473"/>
            <a:ext cx="7585165" cy="19071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NASLEDNJE VPRAŠANJE</a:t>
            </a:r>
            <a:endParaRPr lang="sl-SI" sz="4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55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862149" y="635726"/>
            <a:ext cx="10668000" cy="1767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800" dirty="0" smtClean="0"/>
              <a:t>Najbolj znana žival, ki je živi fosil je</a:t>
            </a:r>
            <a:endParaRPr lang="sl-SI" sz="4800" dirty="0"/>
          </a:p>
        </p:txBody>
      </p:sp>
      <p:sp>
        <p:nvSpPr>
          <p:cNvPr id="3" name="Zaokroži kota na isti strani pravokotnika 2"/>
          <p:cNvSpPr/>
          <p:nvPr/>
        </p:nvSpPr>
        <p:spPr>
          <a:xfrm>
            <a:off x="792480" y="3082834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dirty="0" smtClean="0">
                <a:solidFill>
                  <a:schemeClr val="tx1"/>
                </a:solidFill>
              </a:rPr>
              <a:t>morska vetrnica</a:t>
            </a:r>
          </a:p>
          <a:p>
            <a:endParaRPr lang="sl-SI" dirty="0" smtClean="0"/>
          </a:p>
        </p:txBody>
      </p:sp>
      <p:sp>
        <p:nvSpPr>
          <p:cNvPr id="4" name="Zaokroži kota na isti strani pravokotnika 3"/>
          <p:cNvSpPr/>
          <p:nvPr/>
        </p:nvSpPr>
        <p:spPr>
          <a:xfrm>
            <a:off x="862149" y="5007428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sl-SI" dirty="0" smtClean="0">
              <a:solidFill>
                <a:schemeClr val="tx1"/>
              </a:solidFill>
            </a:endParaRPr>
          </a:p>
          <a:p>
            <a:r>
              <a:rPr lang="sl-SI" dirty="0" smtClean="0"/>
              <a:t>kljunaš</a:t>
            </a:r>
          </a:p>
        </p:txBody>
      </p:sp>
      <p:sp>
        <p:nvSpPr>
          <p:cNvPr id="5" name="Zaokroži kota na isti strani pravokotnika 4"/>
          <p:cNvSpPr/>
          <p:nvPr/>
        </p:nvSpPr>
        <p:spPr>
          <a:xfrm>
            <a:off x="7162799" y="5007428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dirty="0" smtClean="0">
                <a:solidFill>
                  <a:schemeClr val="tx1"/>
                </a:solidFill>
              </a:rPr>
              <a:t>kuščar</a:t>
            </a:r>
          </a:p>
          <a:p>
            <a:endParaRPr lang="sl-SI" dirty="0" smtClean="0"/>
          </a:p>
        </p:txBody>
      </p:sp>
      <p:sp>
        <p:nvSpPr>
          <p:cNvPr id="6" name="Zaokroži kota na isti strani pravokotnika 5">
            <a:hlinkClick r:id="" action="ppaction://hlinkshowjump?jump=nextslide"/>
          </p:cNvPr>
          <p:cNvSpPr/>
          <p:nvPr/>
        </p:nvSpPr>
        <p:spPr>
          <a:xfrm>
            <a:off x="7267301" y="3156857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dirty="0" smtClean="0">
                <a:solidFill>
                  <a:schemeClr val="tx1"/>
                </a:solidFill>
              </a:rPr>
              <a:t>dinozaver</a:t>
            </a:r>
          </a:p>
        </p:txBody>
      </p:sp>
      <p:sp>
        <p:nvSpPr>
          <p:cNvPr id="7" name="AutoShape 2" descr="Živi fosil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4100" name="Picture 4" descr="Živi fosil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1931" y="3944381"/>
            <a:ext cx="1981199" cy="142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03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gram poteka: nadomestni process 1"/>
          <p:cNvSpPr/>
          <p:nvPr/>
        </p:nvSpPr>
        <p:spPr>
          <a:xfrm>
            <a:off x="1854926" y="862149"/>
            <a:ext cx="8307977" cy="141949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6000" b="1" dirty="0" smtClean="0">
                <a:solidFill>
                  <a:srgbClr val="92D050"/>
                </a:solidFill>
              </a:rPr>
              <a:t>PRAVILNO</a:t>
            </a:r>
            <a:r>
              <a:rPr lang="sl-SI" sz="6000" b="1" dirty="0" smtClean="0">
                <a:solidFill>
                  <a:srgbClr val="FF0000"/>
                </a:solidFill>
              </a:rPr>
              <a:t>!</a:t>
            </a:r>
            <a:endParaRPr lang="sl-SI" sz="6000" b="1" dirty="0">
              <a:solidFill>
                <a:srgbClr val="FF0000"/>
              </a:solidFill>
            </a:endParaRPr>
          </a:p>
        </p:txBody>
      </p:sp>
      <p:sp>
        <p:nvSpPr>
          <p:cNvPr id="3" name="Desna puščica 2"/>
          <p:cNvSpPr/>
          <p:nvPr/>
        </p:nvSpPr>
        <p:spPr>
          <a:xfrm>
            <a:off x="2403566" y="3631473"/>
            <a:ext cx="7585165" cy="19071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NASLEDNJE VPRAŠANJE</a:t>
            </a:r>
            <a:endParaRPr lang="sl-SI" sz="4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87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862149" y="635726"/>
            <a:ext cx="10668000" cy="1767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800" dirty="0" smtClean="0"/>
              <a:t>Najbolj znana rastlina, ki je živi fosil je</a:t>
            </a:r>
            <a:endParaRPr lang="sl-SI" sz="4800" dirty="0"/>
          </a:p>
        </p:txBody>
      </p:sp>
      <p:sp>
        <p:nvSpPr>
          <p:cNvPr id="3" name="Zaokroži kota na isti strani pravokotnika 2">
            <a:hlinkClick r:id="rId2" action="ppaction://hlinksldjump"/>
          </p:cNvPr>
          <p:cNvSpPr/>
          <p:nvPr/>
        </p:nvSpPr>
        <p:spPr>
          <a:xfrm>
            <a:off x="792480" y="3082834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dirty="0" smtClean="0">
                <a:solidFill>
                  <a:schemeClr val="tx1"/>
                </a:solidFill>
              </a:rPr>
              <a:t>mango</a:t>
            </a:r>
          </a:p>
          <a:p>
            <a:endParaRPr lang="sl-SI" dirty="0" smtClean="0"/>
          </a:p>
        </p:txBody>
      </p:sp>
      <p:sp>
        <p:nvSpPr>
          <p:cNvPr id="4" name="Zaokroži kota na isti strani pravokotnika 3">
            <a:hlinkClick r:id="rId2" action="ppaction://hlinksldjump"/>
          </p:cNvPr>
          <p:cNvSpPr/>
          <p:nvPr/>
        </p:nvSpPr>
        <p:spPr>
          <a:xfrm>
            <a:off x="792480" y="5007428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sl-SI" dirty="0" smtClean="0">
              <a:solidFill>
                <a:schemeClr val="tx1"/>
              </a:solidFill>
            </a:endParaRPr>
          </a:p>
          <a:p>
            <a:r>
              <a:rPr lang="sl-SI" dirty="0" smtClean="0"/>
              <a:t>marakuja</a:t>
            </a:r>
          </a:p>
        </p:txBody>
      </p:sp>
      <p:sp>
        <p:nvSpPr>
          <p:cNvPr id="5" name="Zaokroži kota na isti strani pravokotnika 4">
            <a:hlinkClick r:id="rId2" action="ppaction://hlinksldjump"/>
          </p:cNvPr>
          <p:cNvSpPr/>
          <p:nvPr/>
        </p:nvSpPr>
        <p:spPr>
          <a:xfrm>
            <a:off x="7267302" y="5007428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dirty="0" smtClean="0">
                <a:solidFill>
                  <a:schemeClr val="tx1"/>
                </a:solidFill>
              </a:rPr>
              <a:t>trpotec</a:t>
            </a:r>
          </a:p>
          <a:p>
            <a:endParaRPr lang="sl-SI" dirty="0" smtClean="0"/>
          </a:p>
        </p:txBody>
      </p:sp>
      <p:sp>
        <p:nvSpPr>
          <p:cNvPr id="6" name="Zaokroži kota na isti strani pravokotnika 5">
            <a:hlinkClick r:id="" action="ppaction://hlinkshowjump?jump=nextslide"/>
          </p:cNvPr>
          <p:cNvSpPr/>
          <p:nvPr/>
        </p:nvSpPr>
        <p:spPr>
          <a:xfrm>
            <a:off x="7267301" y="3156857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dirty="0" smtClean="0">
                <a:solidFill>
                  <a:schemeClr val="tx1"/>
                </a:solidFill>
              </a:rPr>
              <a:t>ginko</a:t>
            </a:r>
          </a:p>
          <a:p>
            <a:endParaRPr lang="sl-SI" dirty="0" smtClean="0"/>
          </a:p>
        </p:txBody>
      </p:sp>
      <p:pic>
        <p:nvPicPr>
          <p:cNvPr id="5122" name="Picture 2" descr="Živi fosil - Wikipedija, prosta enciklopedij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5628" y="4021046"/>
            <a:ext cx="1849302" cy="1386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183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gram poteka: nadomestni process 1"/>
          <p:cNvSpPr/>
          <p:nvPr/>
        </p:nvSpPr>
        <p:spPr>
          <a:xfrm>
            <a:off x="1854926" y="862149"/>
            <a:ext cx="8307977" cy="141949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6000" b="1" dirty="0" smtClean="0">
                <a:solidFill>
                  <a:srgbClr val="92D050"/>
                </a:solidFill>
              </a:rPr>
              <a:t>PRAVILNO</a:t>
            </a:r>
            <a:r>
              <a:rPr lang="sl-SI" sz="6000" b="1" dirty="0" smtClean="0">
                <a:solidFill>
                  <a:srgbClr val="FF0000"/>
                </a:solidFill>
              </a:rPr>
              <a:t>!</a:t>
            </a:r>
            <a:endParaRPr lang="sl-SI" sz="6000" b="1" dirty="0">
              <a:solidFill>
                <a:srgbClr val="FF0000"/>
              </a:solidFill>
            </a:endParaRPr>
          </a:p>
        </p:txBody>
      </p:sp>
      <p:sp>
        <p:nvSpPr>
          <p:cNvPr id="3" name="Desna puščica 2"/>
          <p:cNvSpPr/>
          <p:nvPr/>
        </p:nvSpPr>
        <p:spPr>
          <a:xfrm>
            <a:off x="2403566" y="3631473"/>
            <a:ext cx="7585165" cy="19071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NASLEDNJE VPRAŠANJE</a:t>
            </a:r>
            <a:endParaRPr lang="sl-SI" sz="4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317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gram poteka: nadomestni process 1"/>
          <p:cNvSpPr/>
          <p:nvPr/>
        </p:nvSpPr>
        <p:spPr>
          <a:xfrm>
            <a:off x="2377440" y="1950720"/>
            <a:ext cx="7419703" cy="233389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8800" dirty="0" smtClean="0"/>
              <a:t>KONEC</a:t>
            </a:r>
            <a:endParaRPr lang="sl-SI" sz="8800" dirty="0"/>
          </a:p>
        </p:txBody>
      </p:sp>
    </p:spTree>
    <p:extLst>
      <p:ext uri="{BB962C8B-B14F-4D97-AF65-F5344CB8AC3E}">
        <p14:creationId xmlns:p14="http://schemas.microsoft.com/office/powerpoint/2010/main" val="301131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gram poteka: prekinitev 1"/>
          <p:cNvSpPr/>
          <p:nvPr/>
        </p:nvSpPr>
        <p:spPr>
          <a:xfrm>
            <a:off x="1689463" y="1149531"/>
            <a:ext cx="8133806" cy="1384663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6000" dirty="0" smtClean="0"/>
              <a:t>UPS, NAPAČNO!</a:t>
            </a:r>
            <a:endParaRPr lang="sl-SI" sz="6000" dirty="0"/>
          </a:p>
        </p:txBody>
      </p:sp>
      <p:sp>
        <p:nvSpPr>
          <p:cNvPr id="3" name="Leva puščica 2">
            <a:hlinkClick r:id="rId2" action="ppaction://hlinksldjump"/>
          </p:cNvPr>
          <p:cNvSpPr/>
          <p:nvPr/>
        </p:nvSpPr>
        <p:spPr>
          <a:xfrm>
            <a:off x="2194560" y="3936274"/>
            <a:ext cx="6435634" cy="231648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800" smtClean="0"/>
              <a:t>VRNI </a:t>
            </a:r>
            <a:r>
              <a:rPr lang="sl-SI" sz="4800" dirty="0" smtClean="0"/>
              <a:t>SE NAZAJ!</a:t>
            </a:r>
            <a:endParaRPr lang="sl-SI" sz="4800" dirty="0"/>
          </a:p>
        </p:txBody>
      </p:sp>
    </p:spTree>
    <p:extLst>
      <p:ext uri="{BB962C8B-B14F-4D97-AF65-F5344CB8AC3E}">
        <p14:creationId xmlns:p14="http://schemas.microsoft.com/office/powerpoint/2010/main" val="143685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gram poteka: nadomestni process 1"/>
          <p:cNvSpPr/>
          <p:nvPr/>
        </p:nvSpPr>
        <p:spPr>
          <a:xfrm>
            <a:off x="1854926" y="862149"/>
            <a:ext cx="8307977" cy="141949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6000" b="1" dirty="0" smtClean="0">
                <a:solidFill>
                  <a:srgbClr val="92D050"/>
                </a:solidFill>
              </a:rPr>
              <a:t>PRAVILNO</a:t>
            </a:r>
            <a:r>
              <a:rPr lang="sl-SI" sz="6000" b="1" dirty="0" smtClean="0">
                <a:solidFill>
                  <a:srgbClr val="FF0000"/>
                </a:solidFill>
              </a:rPr>
              <a:t>!</a:t>
            </a:r>
            <a:endParaRPr lang="sl-SI" sz="6000" b="1" dirty="0">
              <a:solidFill>
                <a:srgbClr val="FF0000"/>
              </a:solidFill>
            </a:endParaRPr>
          </a:p>
        </p:txBody>
      </p:sp>
      <p:sp>
        <p:nvSpPr>
          <p:cNvPr id="3" name="Desna puščica 2"/>
          <p:cNvSpPr/>
          <p:nvPr/>
        </p:nvSpPr>
        <p:spPr>
          <a:xfrm>
            <a:off x="2403566" y="3631473"/>
            <a:ext cx="7585165" cy="19071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000" dirty="0" smtClean="0">
                <a:solidFill>
                  <a:srgbClr val="C00000"/>
                </a:solidFill>
              </a:rPr>
              <a:t>NASLEDNJE VPRAŠANJE</a:t>
            </a:r>
            <a:endParaRPr lang="sl-SI" sz="4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3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862149" y="635726"/>
            <a:ext cx="10668000" cy="1767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800" dirty="0" smtClean="0"/>
              <a:t>Prvi organizmi so bili</a:t>
            </a:r>
            <a:endParaRPr lang="sl-SI" sz="4800" dirty="0"/>
          </a:p>
        </p:txBody>
      </p:sp>
      <p:sp>
        <p:nvSpPr>
          <p:cNvPr id="3" name="Zaokroži kota na isti strani pravokotnika 2">
            <a:hlinkClick r:id="rId2" action="ppaction://hlinksldjump"/>
          </p:cNvPr>
          <p:cNvSpPr/>
          <p:nvPr/>
        </p:nvSpPr>
        <p:spPr>
          <a:xfrm>
            <a:off x="792480" y="3082834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mnogoceličarji</a:t>
            </a:r>
            <a:endParaRPr lang="sl-SI" dirty="0"/>
          </a:p>
        </p:txBody>
      </p:sp>
      <p:sp>
        <p:nvSpPr>
          <p:cNvPr id="4" name="Zaokroži kota na isti strani pravokotnika 3">
            <a:hlinkClick r:id="rId2" action="ppaction://hlinksldjump"/>
          </p:cNvPr>
          <p:cNvSpPr/>
          <p:nvPr/>
        </p:nvSpPr>
        <p:spPr>
          <a:xfrm>
            <a:off x="862149" y="5007428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alge</a:t>
            </a:r>
            <a:endParaRPr lang="sl-SI" dirty="0"/>
          </a:p>
        </p:txBody>
      </p:sp>
      <p:sp>
        <p:nvSpPr>
          <p:cNvPr id="5" name="Zaokroži kota na isti strani pravokotnika 4">
            <a:hlinkClick r:id="rId2" action="ppaction://hlinksldjump"/>
          </p:cNvPr>
          <p:cNvSpPr/>
          <p:nvPr/>
        </p:nvSpPr>
        <p:spPr>
          <a:xfrm>
            <a:off x="7267302" y="5007428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fosili </a:t>
            </a:r>
            <a:endParaRPr lang="sl-SI" dirty="0"/>
          </a:p>
        </p:txBody>
      </p:sp>
      <p:sp>
        <p:nvSpPr>
          <p:cNvPr id="6" name="Zaokroži kota na isti strani pravokotnika 5">
            <a:hlinkClick r:id="" action="ppaction://hlinkshowjump?jump=nextslide"/>
          </p:cNvPr>
          <p:cNvSpPr/>
          <p:nvPr/>
        </p:nvSpPr>
        <p:spPr>
          <a:xfrm>
            <a:off x="7267303" y="3082834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enoceličarji</a:t>
            </a:r>
            <a:endParaRPr lang="sl-SI" dirty="0"/>
          </a:p>
        </p:txBody>
      </p:sp>
      <p:pic>
        <p:nvPicPr>
          <p:cNvPr id="1026" name="Picture 2" descr="Kljub raznolikosti imajo živali skupne značilnost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3298" y="3311600"/>
            <a:ext cx="2284004" cy="2244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931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gram poteka: nadomestni process 6"/>
          <p:cNvSpPr/>
          <p:nvPr/>
        </p:nvSpPr>
        <p:spPr>
          <a:xfrm>
            <a:off x="1854926" y="862149"/>
            <a:ext cx="8307977" cy="141949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6000" b="1" dirty="0" smtClean="0">
                <a:solidFill>
                  <a:srgbClr val="92D050"/>
                </a:solidFill>
              </a:rPr>
              <a:t>PRAVILNO</a:t>
            </a:r>
            <a:r>
              <a:rPr lang="sl-SI" sz="6000" b="1" dirty="0" smtClean="0">
                <a:solidFill>
                  <a:srgbClr val="FF0000"/>
                </a:solidFill>
              </a:rPr>
              <a:t>!</a:t>
            </a:r>
            <a:endParaRPr lang="sl-SI" sz="6000" b="1" dirty="0">
              <a:solidFill>
                <a:srgbClr val="FF0000"/>
              </a:solidFill>
            </a:endParaRPr>
          </a:p>
        </p:txBody>
      </p:sp>
      <p:sp>
        <p:nvSpPr>
          <p:cNvPr id="8" name="Desna puščica 7"/>
          <p:cNvSpPr/>
          <p:nvPr/>
        </p:nvSpPr>
        <p:spPr>
          <a:xfrm>
            <a:off x="2403566" y="3631473"/>
            <a:ext cx="7585165" cy="19071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NASLEDNJE</a:t>
            </a:r>
            <a:r>
              <a:rPr lang="sl-SI" sz="4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sl-SI" sz="4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VPRAŠANJE</a:t>
            </a:r>
            <a:endParaRPr lang="sl-SI" sz="4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25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862149" y="635726"/>
            <a:ext cx="10668000" cy="1767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800" dirty="0" smtClean="0"/>
              <a:t>Prva preprosta bitja </a:t>
            </a:r>
            <a:endParaRPr lang="sl-SI" sz="4800" dirty="0"/>
          </a:p>
        </p:txBody>
      </p:sp>
      <p:sp>
        <p:nvSpPr>
          <p:cNvPr id="3" name="Zaokroži kota na isti strani pravokotnika 2">
            <a:hlinkClick r:id="rId2" action="ppaction://hlinksldjump"/>
          </p:cNvPr>
          <p:cNvSpPr/>
          <p:nvPr/>
        </p:nvSpPr>
        <p:spPr>
          <a:xfrm>
            <a:off x="792480" y="3082834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Niso imela celic</a:t>
            </a:r>
            <a:endParaRPr lang="sl-SI" dirty="0"/>
          </a:p>
        </p:txBody>
      </p:sp>
      <p:sp>
        <p:nvSpPr>
          <p:cNvPr id="4" name="Zaokroži kota na isti strani pravokotnika 3">
            <a:hlinkClick r:id="rId2" action="ppaction://hlinksldjump"/>
          </p:cNvPr>
          <p:cNvSpPr/>
          <p:nvPr/>
        </p:nvSpPr>
        <p:spPr>
          <a:xfrm>
            <a:off x="862149" y="5007428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Niso živela v vodi</a:t>
            </a:r>
            <a:endParaRPr lang="sl-SI" dirty="0"/>
          </a:p>
        </p:txBody>
      </p:sp>
      <p:sp>
        <p:nvSpPr>
          <p:cNvPr id="5" name="Zaokroži kota na isti strani pravokotnika 4">
            <a:hlinkClick r:id="rId2" action="ppaction://hlinksldjump"/>
          </p:cNvPr>
          <p:cNvSpPr/>
          <p:nvPr/>
        </p:nvSpPr>
        <p:spPr>
          <a:xfrm>
            <a:off x="7267302" y="5007428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Niso bila živa </a:t>
            </a:r>
            <a:endParaRPr lang="sl-SI" dirty="0"/>
          </a:p>
        </p:txBody>
      </p:sp>
      <p:sp>
        <p:nvSpPr>
          <p:cNvPr id="6" name="Zaokroži kota na isti strani pravokotnika 5">
            <a:hlinkClick r:id="" action="ppaction://hlinkshowjump?jump=nextslide"/>
          </p:cNvPr>
          <p:cNvSpPr/>
          <p:nvPr/>
        </p:nvSpPr>
        <p:spPr>
          <a:xfrm>
            <a:off x="7267303" y="3082834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Niso imela ogrodja</a:t>
            </a:r>
            <a:endParaRPr lang="sl-SI" dirty="0"/>
          </a:p>
        </p:txBody>
      </p:sp>
      <p:pic>
        <p:nvPicPr>
          <p:cNvPr id="2050" name="Picture 2" descr="Phát hiện tổ tiên mới của động vật đa bà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3810" y="3434861"/>
            <a:ext cx="2323823" cy="1746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700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gram poteka: nadomestni process 1"/>
          <p:cNvSpPr/>
          <p:nvPr/>
        </p:nvSpPr>
        <p:spPr>
          <a:xfrm>
            <a:off x="1854926" y="862149"/>
            <a:ext cx="8307977" cy="141949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6000" b="1" dirty="0" smtClean="0">
                <a:solidFill>
                  <a:srgbClr val="92D050"/>
                </a:solidFill>
              </a:rPr>
              <a:t>PRAVILNO</a:t>
            </a:r>
            <a:r>
              <a:rPr lang="sl-SI" sz="6000" b="1" dirty="0" smtClean="0">
                <a:solidFill>
                  <a:srgbClr val="FF0000"/>
                </a:solidFill>
              </a:rPr>
              <a:t>!</a:t>
            </a:r>
            <a:endParaRPr lang="sl-SI" sz="6000" b="1" dirty="0">
              <a:solidFill>
                <a:srgbClr val="FF0000"/>
              </a:solidFill>
            </a:endParaRPr>
          </a:p>
        </p:txBody>
      </p:sp>
      <p:sp>
        <p:nvSpPr>
          <p:cNvPr id="3" name="Desna puščica 2">
            <a:hlinkClick r:id="" action="ppaction://hlinkshowjump?jump=nextslide"/>
          </p:cNvPr>
          <p:cNvSpPr/>
          <p:nvPr/>
        </p:nvSpPr>
        <p:spPr>
          <a:xfrm>
            <a:off x="2403566" y="3631473"/>
            <a:ext cx="7585165" cy="19071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NASLEDNJE VPRAŠANJE</a:t>
            </a:r>
            <a:endParaRPr lang="sl-SI" sz="4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1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862149" y="635726"/>
            <a:ext cx="10668000" cy="1767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800" dirty="0" smtClean="0"/>
              <a:t>Katerim današnjim bitjem so bila podobna? </a:t>
            </a:r>
            <a:endParaRPr lang="sl-SI" sz="4800" dirty="0"/>
          </a:p>
        </p:txBody>
      </p:sp>
      <p:sp>
        <p:nvSpPr>
          <p:cNvPr id="3" name="Zaokroži kota na isti strani pravokotnika 2">
            <a:hlinkClick r:id="rId2" action="ppaction://hlinksldjump"/>
          </p:cNvPr>
          <p:cNvSpPr/>
          <p:nvPr/>
        </p:nvSpPr>
        <p:spPr>
          <a:xfrm>
            <a:off x="792480" y="3082834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ribam</a:t>
            </a:r>
            <a:endParaRPr lang="sl-SI" dirty="0"/>
          </a:p>
        </p:txBody>
      </p:sp>
      <p:sp>
        <p:nvSpPr>
          <p:cNvPr id="4" name="Zaokroži kota na isti strani pravokotnika 3"/>
          <p:cNvSpPr/>
          <p:nvPr/>
        </p:nvSpPr>
        <p:spPr>
          <a:xfrm>
            <a:off x="862149" y="5007428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>
                <a:solidFill>
                  <a:schemeClr val="tx1"/>
                </a:solidFill>
              </a:rPr>
              <a:t>kačam</a:t>
            </a:r>
            <a:endParaRPr lang="sl-SI" dirty="0">
              <a:solidFill>
                <a:schemeClr val="tx1"/>
              </a:solidFill>
            </a:endParaRPr>
          </a:p>
        </p:txBody>
      </p:sp>
      <p:sp>
        <p:nvSpPr>
          <p:cNvPr id="5" name="Zaokroži kota na isti strani pravokotnika 4"/>
          <p:cNvSpPr/>
          <p:nvPr/>
        </p:nvSpPr>
        <p:spPr>
          <a:xfrm>
            <a:off x="7267302" y="5007428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m</a:t>
            </a:r>
            <a:r>
              <a:rPr lang="sl-SI" dirty="0" smtClean="0">
                <a:solidFill>
                  <a:schemeClr val="tx1"/>
                </a:solidFill>
              </a:rPr>
              <a:t>eduzam</a:t>
            </a:r>
            <a:r>
              <a:rPr lang="sl-SI" dirty="0" smtClean="0"/>
              <a:t> </a:t>
            </a:r>
            <a:endParaRPr lang="sl-SI" dirty="0"/>
          </a:p>
        </p:txBody>
      </p:sp>
      <p:sp>
        <p:nvSpPr>
          <p:cNvPr id="6" name="Zaokroži kota na isti strani pravokotnika 5"/>
          <p:cNvSpPr/>
          <p:nvPr/>
        </p:nvSpPr>
        <p:spPr>
          <a:xfrm>
            <a:off x="7267301" y="3082834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>
                <a:solidFill>
                  <a:schemeClr val="tx1"/>
                </a:solidFill>
              </a:rPr>
              <a:t>rakom</a:t>
            </a:r>
            <a:endParaRPr lang="sl-SI" dirty="0">
              <a:solidFill>
                <a:schemeClr val="tx1"/>
              </a:solidFill>
            </a:endParaRPr>
          </a:p>
        </p:txBody>
      </p:sp>
      <p:pic>
        <p:nvPicPr>
          <p:cNvPr id="3074" name="Picture 2" descr="Pixwords Odgovor - Meduz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2187" y="3350622"/>
            <a:ext cx="2205446" cy="2205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747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gram poteka: nadomestni process 1"/>
          <p:cNvSpPr/>
          <p:nvPr/>
        </p:nvSpPr>
        <p:spPr>
          <a:xfrm>
            <a:off x="1854926" y="862149"/>
            <a:ext cx="8307977" cy="141949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6000" b="1" dirty="0" smtClean="0">
                <a:solidFill>
                  <a:srgbClr val="92D050"/>
                </a:solidFill>
              </a:rPr>
              <a:t>PRAVILNO</a:t>
            </a:r>
            <a:r>
              <a:rPr lang="sl-SI" sz="6000" b="1" dirty="0" smtClean="0">
                <a:solidFill>
                  <a:srgbClr val="FF0000"/>
                </a:solidFill>
              </a:rPr>
              <a:t>!</a:t>
            </a:r>
            <a:endParaRPr lang="sl-SI" sz="6000" b="1" dirty="0">
              <a:solidFill>
                <a:srgbClr val="FF0000"/>
              </a:solidFill>
            </a:endParaRPr>
          </a:p>
        </p:txBody>
      </p:sp>
      <p:sp>
        <p:nvSpPr>
          <p:cNvPr id="3" name="Desna puščica 2"/>
          <p:cNvSpPr/>
          <p:nvPr/>
        </p:nvSpPr>
        <p:spPr>
          <a:xfrm>
            <a:off x="2403566" y="3631473"/>
            <a:ext cx="7585165" cy="19071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NASLEDNJE VPRAŠANJE</a:t>
            </a:r>
            <a:endParaRPr lang="sl-SI" sz="4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43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zina">
  <a:themeElements>
    <a:clrScheme name="Rezina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Rezin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ezin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94</TotalTime>
  <Words>281</Words>
  <Application>Microsoft Office PowerPoint</Application>
  <PresentationFormat>Po meri</PresentationFormat>
  <Paragraphs>102</Paragraphs>
  <Slides>29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29</vt:i4>
      </vt:variant>
    </vt:vector>
  </HeadingPairs>
  <TitlesOfParts>
    <vt:vector size="30" baseType="lpstr">
      <vt:lpstr>Rezina</vt:lpstr>
      <vt:lpstr>NASTANEK ŽIVLJENJA NA ZEMLJI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ZAČETEK ŽIVLJENJA NA ZEMLJI</dc:title>
  <dc:creator>Selina</dc:creator>
  <cp:lastModifiedBy>Administrator</cp:lastModifiedBy>
  <cp:revision>15</cp:revision>
  <dcterms:created xsi:type="dcterms:W3CDTF">2020-04-15T20:41:19Z</dcterms:created>
  <dcterms:modified xsi:type="dcterms:W3CDTF">2020-05-05T14:16:50Z</dcterms:modified>
</cp:coreProperties>
</file>