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4" r:id="rId4"/>
    <p:sldId id="257" r:id="rId5"/>
    <p:sldId id="262" r:id="rId6"/>
    <p:sldId id="275" r:id="rId7"/>
    <p:sldId id="270" r:id="rId8"/>
    <p:sldId id="263" r:id="rId9"/>
    <p:sldId id="259" r:id="rId10"/>
    <p:sldId id="260" r:id="rId11"/>
    <p:sldId id="261" r:id="rId12"/>
    <p:sldId id="264" r:id="rId13"/>
    <p:sldId id="265" r:id="rId14"/>
    <p:sldId id="266" r:id="rId15"/>
    <p:sldId id="267" r:id="rId16"/>
    <p:sldId id="268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3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3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92873A2-72EA-4EB2-8E59-088BAA7A627D}" type="datetimeFigureOut">
              <a:rPr lang="sl-SI" smtClean="0"/>
              <a:t>20. 05. 2020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08E8D61-BC65-4A32-AE83-BA44A745A36F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167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73A2-72EA-4EB2-8E59-088BAA7A627D}" type="datetimeFigureOut">
              <a:rPr lang="sl-SI" smtClean="0"/>
              <a:t>20. 05. 2020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8D61-BC65-4A32-AE83-BA44A745A36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15176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73A2-72EA-4EB2-8E59-088BAA7A627D}" type="datetimeFigureOut">
              <a:rPr lang="sl-SI" smtClean="0"/>
              <a:t>20. 05. 2020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8D61-BC65-4A32-AE83-BA44A745A36F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552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73A2-72EA-4EB2-8E59-088BAA7A627D}" type="datetimeFigureOut">
              <a:rPr lang="sl-SI" smtClean="0"/>
              <a:t>20. 05. 2020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8D61-BC65-4A32-AE83-BA44A745A36F}" type="slidenum">
              <a:rPr lang="sl-SI" smtClean="0"/>
              <a:t>‹#›</a:t>
            </a:fld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0261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73A2-72EA-4EB2-8E59-088BAA7A627D}" type="datetimeFigureOut">
              <a:rPr lang="sl-SI" smtClean="0"/>
              <a:t>20. 05. 2020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8D61-BC65-4A32-AE83-BA44A745A36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02389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73A2-72EA-4EB2-8E59-088BAA7A627D}" type="datetimeFigureOut">
              <a:rPr lang="sl-SI" smtClean="0"/>
              <a:t>20. 05. 2020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8D61-BC65-4A32-AE83-BA44A745A36F}" type="slidenum">
              <a:rPr lang="sl-SI" smtClean="0"/>
              <a:t>‹#›</a:t>
            </a:fld>
            <a:endParaRPr lang="sl-SI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398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73A2-72EA-4EB2-8E59-088BAA7A627D}" type="datetimeFigureOut">
              <a:rPr lang="sl-SI" smtClean="0"/>
              <a:t>20. 05. 2020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8D61-BC65-4A32-AE83-BA44A745A36F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94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73A2-72EA-4EB2-8E59-088BAA7A627D}" type="datetimeFigureOut">
              <a:rPr lang="sl-SI" smtClean="0"/>
              <a:t>20. 05. 2020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8D61-BC65-4A32-AE83-BA44A745A36F}" type="slidenum">
              <a:rPr lang="sl-SI" smtClean="0"/>
              <a:t>‹#›</a:t>
            </a:fld>
            <a:endParaRPr lang="sl-S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368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73A2-72EA-4EB2-8E59-088BAA7A627D}" type="datetimeFigureOut">
              <a:rPr lang="sl-SI" smtClean="0"/>
              <a:t>20. 05. 2020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8D61-BC65-4A32-AE83-BA44A745A36F}" type="slidenum">
              <a:rPr lang="sl-SI" smtClean="0"/>
              <a:t>‹#›</a:t>
            </a:fld>
            <a:endParaRPr lang="sl-SI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447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73A2-72EA-4EB2-8E59-088BAA7A627D}" type="datetimeFigureOut">
              <a:rPr lang="sl-SI" smtClean="0"/>
              <a:t>20. 05. 2020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8D61-BC65-4A32-AE83-BA44A745A36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8485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73A2-72EA-4EB2-8E59-088BAA7A627D}" type="datetimeFigureOut">
              <a:rPr lang="sl-SI" smtClean="0"/>
              <a:t>20. 05. 2020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8D61-BC65-4A32-AE83-BA44A745A36F}" type="slidenum">
              <a:rPr lang="sl-SI" smtClean="0"/>
              <a:t>‹#›</a:t>
            </a:fld>
            <a:endParaRPr lang="sl-SI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393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73A2-72EA-4EB2-8E59-088BAA7A627D}" type="datetimeFigureOut">
              <a:rPr lang="sl-SI" smtClean="0"/>
              <a:t>20. 05. 2020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8D61-BC65-4A32-AE83-BA44A745A36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0880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73A2-72EA-4EB2-8E59-088BAA7A627D}" type="datetimeFigureOut">
              <a:rPr lang="sl-SI" smtClean="0"/>
              <a:t>20. 05. 2020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8D61-BC65-4A32-AE83-BA44A745A36F}" type="slidenum">
              <a:rPr lang="sl-SI" smtClean="0"/>
              <a:t>‹#›</a:t>
            </a:fld>
            <a:endParaRPr lang="sl-SI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302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73A2-72EA-4EB2-8E59-088BAA7A627D}" type="datetimeFigureOut">
              <a:rPr lang="sl-SI" smtClean="0"/>
              <a:t>20. 05. 2020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8D61-BC65-4A32-AE83-BA44A745A36F}" type="slidenum">
              <a:rPr lang="sl-SI" smtClean="0"/>
              <a:t>‹#›</a:t>
            </a:fld>
            <a:endParaRPr lang="sl-S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054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73A2-72EA-4EB2-8E59-088BAA7A627D}" type="datetimeFigureOut">
              <a:rPr lang="sl-SI" smtClean="0"/>
              <a:t>20. 05. 2020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8D61-BC65-4A32-AE83-BA44A745A36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94636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73A2-72EA-4EB2-8E59-088BAA7A627D}" type="datetimeFigureOut">
              <a:rPr lang="sl-SI" smtClean="0"/>
              <a:t>20. 05. 2020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8D61-BC65-4A32-AE83-BA44A745A36F}" type="slidenum">
              <a:rPr lang="sl-SI" smtClean="0"/>
              <a:t>‹#›</a:t>
            </a:fld>
            <a:endParaRPr lang="sl-SI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765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73A2-72EA-4EB2-8E59-088BAA7A627D}" type="datetimeFigureOut">
              <a:rPr lang="sl-SI" smtClean="0"/>
              <a:t>20. 05. 2020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8D61-BC65-4A32-AE83-BA44A745A36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73230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92873A2-72EA-4EB2-8E59-088BAA7A627D}" type="datetimeFigureOut">
              <a:rPr lang="sl-SI" smtClean="0"/>
              <a:t>20. 05. 2020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8E8D61-BC65-4A32-AE83-BA44A745A36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36989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D12C85-AF60-4E7F-AB8E-E5E900ED57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>
                <a:latin typeface="Boopee" panose="02000506020000020003" pitchFamily="2" charset="0"/>
              </a:rPr>
              <a:t>PROJEKT</a:t>
            </a:r>
            <a:r>
              <a:rPr lang="en-US" sz="6000" dirty="0">
                <a:latin typeface="Boopee" panose="02000506020000020003" pitchFamily="2" charset="0"/>
              </a:rPr>
              <a:t> </a:t>
            </a:r>
            <a:br>
              <a:rPr lang="en-US" sz="6000" dirty="0">
                <a:latin typeface="Boopee" panose="02000506020000020003" pitchFamily="2" charset="0"/>
              </a:rPr>
            </a:br>
            <a:r>
              <a:rPr lang="en-US" sz="6600" b="1" dirty="0" smtClean="0">
                <a:solidFill>
                  <a:schemeClr val="accent5">
                    <a:lumMod val="75000"/>
                  </a:schemeClr>
                </a:solidFill>
                <a:latin typeface="Boopee" panose="02000506020000020003" pitchFamily="2" charset="0"/>
              </a:rPr>
              <a:t>PRET</a:t>
            </a:r>
            <a:r>
              <a:rPr lang="sl-SI" sz="6600" b="1" dirty="0">
                <a:solidFill>
                  <a:schemeClr val="accent5">
                    <a:lumMod val="75000"/>
                  </a:schemeClr>
                </a:solidFill>
                <a:latin typeface="Boopee" panose="02000506020000020003" pitchFamily="2" charset="0"/>
              </a:rPr>
              <a:t>E</a:t>
            </a:r>
            <a:r>
              <a:rPr lang="en-US" sz="6600" b="1" dirty="0" smtClean="0">
                <a:solidFill>
                  <a:schemeClr val="accent5">
                    <a:lumMod val="75000"/>
                  </a:schemeClr>
                </a:solidFill>
                <a:latin typeface="Boopee" panose="02000506020000020003" pitchFamily="2" charset="0"/>
              </a:rPr>
              <a:t>KLOST</a:t>
            </a:r>
            <a:endParaRPr lang="sl-SI" sz="6600" b="1" dirty="0">
              <a:solidFill>
                <a:schemeClr val="accent5">
                  <a:lumMod val="75000"/>
                </a:schemeClr>
              </a:solidFill>
              <a:latin typeface="Boopee" panose="02000506020000020003" pitchFamily="2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FA024E2-3008-46D0-85C7-DDB985D762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600" dirty="0" err="1">
                <a:latin typeface="Boopee" panose="02000506020000020003" pitchFamily="2" charset="0"/>
              </a:rPr>
              <a:t>Kulturni</a:t>
            </a:r>
            <a:r>
              <a:rPr lang="en-US" sz="3600" dirty="0">
                <a:latin typeface="Boopee" panose="02000506020000020003" pitchFamily="2" charset="0"/>
              </a:rPr>
              <a:t> dan</a:t>
            </a:r>
          </a:p>
          <a:p>
            <a:r>
              <a:rPr lang="sl-SI" sz="2400" dirty="0" smtClean="0">
                <a:latin typeface="Boopee" panose="02000506020000020003" pitchFamily="2" charset="0"/>
              </a:rPr>
              <a:t>za učence 4. razreda OŠ Dekani</a:t>
            </a:r>
          </a:p>
          <a:p>
            <a:r>
              <a:rPr lang="sl-SI" sz="2400" dirty="0" smtClean="0">
                <a:latin typeface="Boopee" panose="02000506020000020003" pitchFamily="2" charset="0"/>
              </a:rPr>
              <a:t>Pripravili učiteljici </a:t>
            </a:r>
            <a:r>
              <a:rPr lang="sl-SI" sz="2400" dirty="0" err="1" smtClean="0">
                <a:latin typeface="Boopee" panose="02000506020000020003" pitchFamily="2" charset="0"/>
              </a:rPr>
              <a:t>Mirela</a:t>
            </a:r>
            <a:r>
              <a:rPr lang="sl-SI" sz="2400" dirty="0" smtClean="0">
                <a:latin typeface="Boopee" panose="02000506020000020003" pitchFamily="2" charset="0"/>
              </a:rPr>
              <a:t> Valentič in </a:t>
            </a:r>
            <a:r>
              <a:rPr lang="sl-SI" sz="2400" dirty="0" err="1" smtClean="0">
                <a:latin typeface="Boopee" panose="02000506020000020003" pitchFamily="2" charset="0"/>
              </a:rPr>
              <a:t>Selina</a:t>
            </a:r>
            <a:r>
              <a:rPr lang="sl-SI" sz="2400" dirty="0" smtClean="0">
                <a:latin typeface="Boopee" panose="02000506020000020003" pitchFamily="2" charset="0"/>
              </a:rPr>
              <a:t> </a:t>
            </a:r>
            <a:r>
              <a:rPr lang="sl-SI" sz="2400" dirty="0" err="1" smtClean="0">
                <a:latin typeface="Boopee" panose="02000506020000020003" pitchFamily="2" charset="0"/>
              </a:rPr>
              <a:t>Lešek</a:t>
            </a:r>
            <a:endParaRPr lang="sl-SI" sz="2400" dirty="0">
              <a:latin typeface="Boopee" panose="02000506020000020003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19226">
            <a:off x="488794" y="4604086"/>
            <a:ext cx="1539137" cy="1539137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7244">
            <a:off x="9196321" y="4447084"/>
            <a:ext cx="1631499" cy="16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18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rgament 2 1"/>
          <p:cNvSpPr/>
          <p:nvPr/>
        </p:nvSpPr>
        <p:spPr>
          <a:xfrm>
            <a:off x="2562897" y="798490"/>
            <a:ext cx="6877317" cy="1236372"/>
          </a:xfrm>
          <a:prstGeom prst="horizontalScroll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sl-SI" sz="3600" dirty="0" smtClean="0">
                <a:solidFill>
                  <a:prstClr val="black"/>
                </a:solidFill>
                <a:latin typeface="Boopee" panose="02000506020000020003" pitchFamily="2" charset="0"/>
              </a:rPr>
              <a:t>PRAZNIKI  V  PRETEKLOSTI</a:t>
            </a:r>
            <a:endParaRPr lang="sl-SI" sz="3600" dirty="0">
              <a:solidFill>
                <a:prstClr val="black"/>
              </a:solidFill>
              <a:latin typeface="Boopee" panose="02000506020000020003" pitchFamily="2" charset="0"/>
            </a:endParaRPr>
          </a:p>
        </p:txBody>
      </p:sp>
      <p:sp>
        <p:nvSpPr>
          <p:cNvPr id="3" name="Pergament 1 2"/>
          <p:cNvSpPr/>
          <p:nvPr/>
        </p:nvSpPr>
        <p:spPr>
          <a:xfrm>
            <a:off x="1294325" y="2125014"/>
            <a:ext cx="9118240" cy="3850783"/>
          </a:xfrm>
          <a:prstGeom prst="verticalScroll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sz="2800" dirty="0" smtClean="0">
                <a:latin typeface="Boopee" panose="02000506020000020003" pitchFamily="2" charset="0"/>
              </a:rPr>
              <a:t>Razišči, kateri so bili najpomembnejši prazniki v tvojem kraju.</a:t>
            </a:r>
          </a:p>
          <a:p>
            <a:pPr marL="342900" indent="-342900">
              <a:buAutoNum type="arabicPeriod"/>
            </a:pPr>
            <a:r>
              <a:rPr lang="sl-SI" sz="2800" dirty="0" smtClean="0">
                <a:latin typeface="Boopee" panose="02000506020000020003" pitchFamily="2" charset="0"/>
              </a:rPr>
              <a:t>Kako so jih praznovali? Opiši 3 praznike.(državni, verski, družinski)</a:t>
            </a:r>
          </a:p>
          <a:p>
            <a:pPr marL="342900" indent="-342900">
              <a:buAutoNum type="arabicPeriod"/>
            </a:pPr>
            <a:r>
              <a:rPr lang="sl-SI" sz="2800" dirty="0" smtClean="0">
                <a:latin typeface="Boopee" panose="02000506020000020003" pitchFamily="2" charset="0"/>
              </a:rPr>
              <a:t>Kakšne so bile navade za posamezni praznik ?</a:t>
            </a:r>
          </a:p>
          <a:p>
            <a:pPr marL="342900" indent="-342900">
              <a:buAutoNum type="arabicPeriod"/>
            </a:pPr>
            <a:r>
              <a:rPr lang="sl-SI" sz="2800" dirty="0" smtClean="0">
                <a:latin typeface="Boopee" panose="02000506020000020003" pitchFamily="2" charset="0"/>
              </a:rPr>
              <a:t>S kakšno hrano je gospodinja postregla za praznike ?</a:t>
            </a:r>
            <a:endParaRPr lang="sl-SI" sz="2800" dirty="0">
              <a:latin typeface="Boopee" panose="02000506020000020003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42214">
            <a:off x="8636086" y="1304949"/>
            <a:ext cx="2857500" cy="2028825"/>
          </a:xfrm>
          <a:prstGeom prst="rect">
            <a:avLst/>
          </a:prstGeom>
          <a:noFill/>
          <a:ln w="19050">
            <a:solidFill>
              <a:schemeClr val="accent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5720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rgament 2 1"/>
          <p:cNvSpPr/>
          <p:nvPr/>
        </p:nvSpPr>
        <p:spPr>
          <a:xfrm>
            <a:off x="1931831" y="940158"/>
            <a:ext cx="8409904" cy="103031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200" dirty="0" smtClean="0">
                <a:latin typeface="Boopee" panose="02000506020000020003" pitchFamily="2" charset="0"/>
              </a:rPr>
              <a:t>OBLAČILA IN OBUTEV V PRETEKLOSTI</a:t>
            </a:r>
            <a:endParaRPr lang="sl-SI" sz="3200" dirty="0">
              <a:latin typeface="Boopee" panose="02000506020000020003" pitchFamily="2" charset="0"/>
            </a:endParaRPr>
          </a:p>
        </p:txBody>
      </p:sp>
      <p:sp>
        <p:nvSpPr>
          <p:cNvPr id="3" name="Pergament 1 2"/>
          <p:cNvSpPr/>
          <p:nvPr/>
        </p:nvSpPr>
        <p:spPr>
          <a:xfrm>
            <a:off x="1609859" y="1793966"/>
            <a:ext cx="8731876" cy="4306450"/>
          </a:xfrm>
          <a:prstGeom prst="vertic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endParaRPr lang="sl-SI" dirty="0" smtClean="0"/>
          </a:p>
          <a:p>
            <a:pPr marL="342900" indent="-342900">
              <a:buAutoNum type="arabicPeriod"/>
            </a:pPr>
            <a:endParaRPr lang="sl-SI" sz="2400" dirty="0" smtClean="0">
              <a:latin typeface="Boopee" panose="02000506020000020003" pitchFamily="2" charset="0"/>
            </a:endParaRPr>
          </a:p>
          <a:p>
            <a:pPr marL="342900" indent="-342900">
              <a:buAutoNum type="arabicPeriod"/>
            </a:pPr>
            <a:endParaRPr lang="sl-SI" sz="2400" dirty="0">
              <a:latin typeface="Boopee" panose="02000506020000020003" pitchFamily="2" charset="0"/>
            </a:endParaRPr>
          </a:p>
          <a:p>
            <a:r>
              <a:rPr lang="sl-SI" sz="2400" dirty="0" smtClean="0">
                <a:latin typeface="Boopee" panose="02000506020000020003" pitchFamily="2" charset="0"/>
              </a:rPr>
              <a:t>Razišči, kako so se v preteklosti oblačili ljudje v tvojem kraju (ženske, moški, otroci).</a:t>
            </a:r>
          </a:p>
          <a:p>
            <a:pPr marL="342900" indent="-342900">
              <a:buAutoNum type="arabicPeriod"/>
            </a:pPr>
            <a:r>
              <a:rPr lang="sl-SI" sz="2400" dirty="0" smtClean="0">
                <a:latin typeface="Boopee" panose="02000506020000020003" pitchFamily="2" charset="0"/>
              </a:rPr>
              <a:t>Povprašaj po načinu izdelave obleke in obutve.</a:t>
            </a:r>
          </a:p>
          <a:p>
            <a:pPr marL="342900" indent="-342900">
              <a:buAutoNum type="arabicPeriod"/>
            </a:pPr>
            <a:r>
              <a:rPr lang="sl-SI" sz="2400" dirty="0" smtClean="0">
                <a:latin typeface="Boopee" panose="02000506020000020003" pitchFamily="2" charset="0"/>
              </a:rPr>
              <a:t>Opiši obleko in obutev ter poimenuj posamezne dele (če poznaš imena v narečju, jih tudi napiši)</a:t>
            </a:r>
          </a:p>
          <a:p>
            <a:pPr marL="342900" indent="-342900">
              <a:buAutoNum type="arabicPeriod"/>
            </a:pPr>
            <a:r>
              <a:rPr lang="sl-SI" sz="2400" dirty="0" smtClean="0">
                <a:latin typeface="Boopee" panose="02000506020000020003" pitchFamily="2" charset="0"/>
              </a:rPr>
              <a:t> Kako so se razlikovala oblačila za vsak dan in oblačila za praznike?</a:t>
            </a:r>
          </a:p>
          <a:p>
            <a:pPr marL="342900" indent="-342900">
              <a:buAutoNum type="arabicPeriod"/>
            </a:pPr>
            <a:r>
              <a:rPr lang="sl-SI" sz="2400" dirty="0" smtClean="0">
                <a:latin typeface="Boopee" panose="02000506020000020003" pitchFamily="2" charset="0"/>
              </a:rPr>
              <a:t>Koliko oblačil in obutev so imeli ?</a:t>
            </a:r>
          </a:p>
          <a:p>
            <a:pPr marL="342900" indent="-342900">
              <a:buAutoNum type="arabicPeriod"/>
            </a:pPr>
            <a:r>
              <a:rPr lang="sl-SI" sz="2400" dirty="0" smtClean="0">
                <a:latin typeface="Boopee" panose="02000506020000020003" pitchFamily="2" charset="0"/>
              </a:rPr>
              <a:t>Kje so kupovali oblačila in obutev?</a:t>
            </a:r>
          </a:p>
          <a:p>
            <a:pPr marL="342900" indent="-342900">
              <a:buAutoNum type="arabicPeriod"/>
            </a:pPr>
            <a:r>
              <a:rPr lang="sl-SI" sz="2400" dirty="0">
                <a:latin typeface="Boopee" panose="02000506020000020003" pitchFamily="2" charset="0"/>
              </a:rPr>
              <a:t> </a:t>
            </a:r>
            <a:r>
              <a:rPr lang="sl-SI" sz="2400" dirty="0" smtClean="0">
                <a:latin typeface="Boopee" panose="02000506020000020003" pitchFamily="2" charset="0"/>
              </a:rPr>
              <a:t>So pri oblačenju uporabljali tudi druge dodatke ? (klobuki, rute, šali, torbe…)</a:t>
            </a:r>
          </a:p>
          <a:p>
            <a:endParaRPr lang="sl-SI" dirty="0" smtClean="0"/>
          </a:p>
          <a:p>
            <a:pPr marL="342900" indent="-342900">
              <a:buAutoNum type="arabicPeriod"/>
            </a:pPr>
            <a:endParaRPr lang="sl-SI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699">
            <a:off x="8809145" y="734094"/>
            <a:ext cx="2610119" cy="1957589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2036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rgament 2 1"/>
          <p:cNvSpPr/>
          <p:nvPr/>
        </p:nvSpPr>
        <p:spPr>
          <a:xfrm>
            <a:off x="2363272" y="940158"/>
            <a:ext cx="7044744" cy="103031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200" dirty="0" smtClean="0">
                <a:latin typeface="Boopee" panose="02000506020000020003" pitchFamily="2" charset="0"/>
              </a:rPr>
              <a:t> OTROŠKE  IGRE V PRETEKLOSTI</a:t>
            </a:r>
            <a:endParaRPr lang="sl-SI" sz="3200" dirty="0">
              <a:latin typeface="Boopee" panose="02000506020000020003" pitchFamily="2" charset="0"/>
            </a:endParaRPr>
          </a:p>
        </p:txBody>
      </p:sp>
      <p:sp>
        <p:nvSpPr>
          <p:cNvPr id="3" name="Pergament 1 2"/>
          <p:cNvSpPr/>
          <p:nvPr/>
        </p:nvSpPr>
        <p:spPr>
          <a:xfrm>
            <a:off x="1609859" y="2073500"/>
            <a:ext cx="8551571" cy="3464416"/>
          </a:xfrm>
          <a:prstGeom prst="vertic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sz="2800" dirty="0" smtClean="0">
                <a:latin typeface="Boopee" panose="02000506020000020003" pitchFamily="2" charset="0"/>
              </a:rPr>
              <a:t>Razišči, kako so se igrali otroci v tvojem kraju v preteklosti.</a:t>
            </a:r>
          </a:p>
          <a:p>
            <a:pPr marL="342900" indent="-342900">
              <a:buAutoNum type="arabicPeriod"/>
            </a:pPr>
            <a:r>
              <a:rPr lang="sl-SI" sz="2800" dirty="0" smtClean="0">
                <a:latin typeface="Boopee" panose="02000506020000020003" pitchFamily="2" charset="0"/>
              </a:rPr>
              <a:t>Naštej nekaj iger (5)</a:t>
            </a:r>
            <a:r>
              <a:rPr lang="sl-SI" sz="2800" dirty="0" smtClean="0">
                <a:latin typeface="Boopee" panose="02000506020000020003" pitchFamily="2" charset="0"/>
              </a:rPr>
              <a:t>.</a:t>
            </a:r>
            <a:endParaRPr lang="sl-SI" sz="2800" dirty="0">
              <a:latin typeface="Boopee" panose="02000506020000020003" pitchFamily="2" charset="0"/>
            </a:endParaRPr>
          </a:p>
          <a:p>
            <a:pPr marL="342900" indent="-342900">
              <a:buAutoNum type="arabicPeriod"/>
            </a:pPr>
            <a:r>
              <a:rPr lang="sl-SI" sz="2800" dirty="0" smtClean="0">
                <a:latin typeface="Boopee" panose="02000506020000020003" pitchFamily="2" charset="0"/>
              </a:rPr>
              <a:t>Podrobneje predstavi eno igro in eno igračo.</a:t>
            </a:r>
          </a:p>
          <a:p>
            <a:pPr marL="342900" indent="-342900">
              <a:buAutoNum type="arabicPeriod"/>
            </a:pPr>
            <a:endParaRPr lang="sl-SI" sz="2800" dirty="0">
              <a:latin typeface="Boopee" panose="02000506020000020003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6325">
            <a:off x="8822028" y="3238809"/>
            <a:ext cx="2065367" cy="2221834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3786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rgament 2 1"/>
          <p:cNvSpPr/>
          <p:nvPr/>
        </p:nvSpPr>
        <p:spPr>
          <a:xfrm>
            <a:off x="2614411" y="540913"/>
            <a:ext cx="6465195" cy="103031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200" dirty="0" smtClean="0">
                <a:latin typeface="Boopee" panose="02000506020000020003" pitchFamily="2" charset="0"/>
              </a:rPr>
              <a:t>  ŠOLSTVO  V  PRETEKLOST</a:t>
            </a:r>
            <a:endParaRPr lang="sl-SI" sz="3200" dirty="0">
              <a:latin typeface="Boopee" panose="02000506020000020003" pitchFamily="2" charset="0"/>
            </a:endParaRPr>
          </a:p>
        </p:txBody>
      </p:sp>
      <p:sp>
        <p:nvSpPr>
          <p:cNvPr id="3" name="Pergament 1 2"/>
          <p:cNvSpPr/>
          <p:nvPr/>
        </p:nvSpPr>
        <p:spPr>
          <a:xfrm>
            <a:off x="1287887" y="1571223"/>
            <a:ext cx="9221274" cy="4378815"/>
          </a:xfrm>
          <a:prstGeom prst="vertic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endParaRPr lang="sl-SI" sz="2400" dirty="0" smtClean="0">
              <a:latin typeface="Boopee" panose="02000506020000020003" pitchFamily="2" charset="0"/>
            </a:endParaRPr>
          </a:p>
          <a:p>
            <a:pPr marL="342900" indent="-342900">
              <a:buAutoNum type="arabicPeriod"/>
            </a:pPr>
            <a:endParaRPr lang="sl-SI" sz="2400" dirty="0">
              <a:latin typeface="Boopee" panose="02000506020000020003" pitchFamily="2" charset="0"/>
            </a:endParaRPr>
          </a:p>
          <a:p>
            <a:pPr marL="342900" indent="-342900">
              <a:buAutoNum type="arabicPeriod"/>
            </a:pPr>
            <a:endParaRPr lang="sl-SI" sz="2400" dirty="0" smtClean="0">
              <a:latin typeface="Boopee" panose="02000506020000020003" pitchFamily="2" charset="0"/>
            </a:endParaRPr>
          </a:p>
          <a:p>
            <a:r>
              <a:rPr lang="sl-SI" sz="2400" dirty="0" smtClean="0">
                <a:latin typeface="Boopee" panose="02000506020000020003" pitchFamily="2" charset="0"/>
              </a:rPr>
              <a:t>Razišči, kako je potekalo šolanje v tvojem kraju v preteklosti.</a:t>
            </a:r>
          </a:p>
          <a:p>
            <a:pPr marL="342900" indent="-342900">
              <a:buAutoNum type="arabicPeriod"/>
            </a:pPr>
            <a:r>
              <a:rPr lang="sl-SI" sz="2400" dirty="0" smtClean="0">
                <a:latin typeface="Boopee" panose="02000506020000020003" pitchFamily="2" charset="0"/>
              </a:rPr>
              <a:t>Kje so hodili v šolo in kdaj ?(OŠ, SŠ…)</a:t>
            </a:r>
          </a:p>
          <a:p>
            <a:pPr marL="342900" indent="-342900">
              <a:buAutoNum type="arabicPeriod"/>
            </a:pPr>
            <a:r>
              <a:rPr lang="sl-SI" sz="2400" dirty="0" smtClean="0">
                <a:latin typeface="Boopee" panose="02000506020000020003" pitchFamily="2" charset="0"/>
              </a:rPr>
              <a:t>Koliko časa je trajal pouk in koliko šolsko leto ?</a:t>
            </a:r>
          </a:p>
          <a:p>
            <a:pPr marL="342900" indent="-342900">
              <a:buAutoNum type="arabicPeriod"/>
            </a:pPr>
            <a:r>
              <a:rPr lang="sl-SI" sz="2400" dirty="0" smtClean="0">
                <a:latin typeface="Boopee" panose="02000506020000020003" pitchFamily="2" charset="0"/>
              </a:rPr>
              <a:t>Kje je potekal pouk? (v kakšni stavbi)</a:t>
            </a:r>
          </a:p>
          <a:p>
            <a:pPr marL="342900" indent="-342900">
              <a:buAutoNum type="arabicPeriod"/>
            </a:pPr>
            <a:r>
              <a:rPr lang="sl-SI" sz="2400" dirty="0" smtClean="0">
                <a:latin typeface="Boopee" panose="02000506020000020003" pitchFamily="2" charset="0"/>
              </a:rPr>
              <a:t>Kako je bila opremljena učilnica ?</a:t>
            </a:r>
          </a:p>
          <a:p>
            <a:pPr marL="342900" indent="-342900">
              <a:buAutoNum type="arabicPeriod"/>
            </a:pPr>
            <a:r>
              <a:rPr lang="sl-SI" sz="2400" dirty="0" smtClean="0">
                <a:latin typeface="Boopee" panose="02000506020000020003" pitchFamily="2" charset="0"/>
              </a:rPr>
              <a:t>Katere pripomočke so uporabljali pri pouku ?</a:t>
            </a:r>
          </a:p>
          <a:p>
            <a:pPr marL="342900" indent="-342900">
              <a:buAutoNum type="arabicPeriod"/>
            </a:pPr>
            <a:r>
              <a:rPr lang="sl-SI" sz="2400" dirty="0" smtClean="0">
                <a:latin typeface="Boopee" panose="02000506020000020003" pitchFamily="2" charset="0"/>
              </a:rPr>
              <a:t>Koliko učencev je bilo v razredu ?</a:t>
            </a:r>
          </a:p>
          <a:p>
            <a:pPr marL="342900" indent="-342900">
              <a:buAutoNum type="arabicPeriod"/>
            </a:pPr>
            <a:r>
              <a:rPr lang="sl-SI" sz="2400" dirty="0" smtClean="0">
                <a:latin typeface="Boopee" panose="02000506020000020003" pitchFamily="2" charset="0"/>
              </a:rPr>
              <a:t>Kakšni so bili učitelji ?</a:t>
            </a:r>
          </a:p>
          <a:p>
            <a:pPr marL="342900" indent="-342900">
              <a:buAutoNum type="arabicPeriod"/>
            </a:pPr>
            <a:r>
              <a:rPr lang="sl-SI" sz="2400" dirty="0" smtClean="0">
                <a:latin typeface="Boopee" panose="02000506020000020003" pitchFamily="2" charset="0"/>
              </a:rPr>
              <a:t>Kako je bilo z domačimi nalogami ?</a:t>
            </a:r>
          </a:p>
          <a:p>
            <a:pPr marL="342900" indent="-342900">
              <a:buAutoNum type="arabicPeriod"/>
            </a:pPr>
            <a:r>
              <a:rPr lang="sl-SI" sz="2400" dirty="0" smtClean="0">
                <a:latin typeface="Boopee" panose="02000506020000020003" pitchFamily="2" charset="0"/>
              </a:rPr>
              <a:t>Ali so imeli šolsko malico in kosilo ?</a:t>
            </a:r>
          </a:p>
          <a:p>
            <a:pPr marL="342900" indent="-342900">
              <a:buAutoNum type="arabicPeriod"/>
            </a:pPr>
            <a:endParaRPr lang="sl-SI" dirty="0" smtClean="0"/>
          </a:p>
          <a:p>
            <a:pPr marL="342900" indent="-342900">
              <a:buAutoNum type="arabicPeriod"/>
            </a:pPr>
            <a:endParaRPr lang="sl-SI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7940">
            <a:off x="7907629" y="3032341"/>
            <a:ext cx="2742741" cy="2569969"/>
          </a:xfrm>
          <a:prstGeom prst="rect">
            <a:avLst/>
          </a:prstGeom>
          <a:noFill/>
          <a:ln w="28575">
            <a:solidFill>
              <a:schemeClr val="accent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8669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rgament 2 1"/>
          <p:cNvSpPr/>
          <p:nvPr/>
        </p:nvSpPr>
        <p:spPr>
          <a:xfrm>
            <a:off x="2730321" y="592429"/>
            <a:ext cx="6362164" cy="103031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200" dirty="0" smtClean="0">
                <a:latin typeface="Boopee" panose="02000506020000020003" pitchFamily="2" charset="0"/>
              </a:rPr>
              <a:t>  PREHRANA V PRETEKLOSTI</a:t>
            </a:r>
            <a:endParaRPr lang="sl-SI" sz="3200" dirty="0">
              <a:latin typeface="Boopee" panose="02000506020000020003" pitchFamily="2" charset="0"/>
            </a:endParaRPr>
          </a:p>
        </p:txBody>
      </p:sp>
      <p:sp>
        <p:nvSpPr>
          <p:cNvPr id="3" name="Pergament 1 2"/>
          <p:cNvSpPr/>
          <p:nvPr/>
        </p:nvSpPr>
        <p:spPr>
          <a:xfrm>
            <a:off x="1700010" y="1609861"/>
            <a:ext cx="8551571" cy="4301542"/>
          </a:xfrm>
          <a:prstGeom prst="vertic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endParaRPr lang="sl-SI" sz="2400" dirty="0" smtClean="0">
              <a:latin typeface="Boopee" panose="02000506020000020003" pitchFamily="2" charset="0"/>
            </a:endParaRPr>
          </a:p>
          <a:p>
            <a:pPr marL="342900" indent="-342900">
              <a:buAutoNum type="arabicPeriod"/>
            </a:pPr>
            <a:endParaRPr lang="sl-SI" sz="2400" dirty="0" smtClean="0">
              <a:latin typeface="Boopee" panose="02000506020000020003" pitchFamily="2" charset="0"/>
            </a:endParaRPr>
          </a:p>
          <a:p>
            <a:r>
              <a:rPr lang="sl-SI" sz="2400" dirty="0" smtClean="0">
                <a:latin typeface="Boopee" panose="02000506020000020003" pitchFamily="2" charset="0"/>
              </a:rPr>
              <a:t>Razišči, kako so se prehranjevali ljudje v tvojem kraju v preteklosti.</a:t>
            </a:r>
          </a:p>
          <a:p>
            <a:pPr marL="342900" indent="-342900">
              <a:buAutoNum type="arabicPeriod"/>
            </a:pPr>
            <a:r>
              <a:rPr lang="sl-SI" sz="2400" dirty="0" smtClean="0">
                <a:latin typeface="Boopee" panose="02000506020000020003" pitchFamily="2" charset="0"/>
              </a:rPr>
              <a:t>Kaj se je po navadi jedlo</a:t>
            </a:r>
            <a:r>
              <a:rPr lang="sl-SI" sz="2400" dirty="0">
                <a:latin typeface="Boopee" panose="02000506020000020003" pitchFamily="2" charset="0"/>
              </a:rPr>
              <a:t> </a:t>
            </a:r>
            <a:r>
              <a:rPr lang="sl-SI" sz="2400" dirty="0" smtClean="0">
                <a:latin typeface="Boopee" panose="02000506020000020003" pitchFamily="2" charset="0"/>
              </a:rPr>
              <a:t>(najbolj pogoste jedi)?</a:t>
            </a:r>
          </a:p>
          <a:p>
            <a:pPr marL="342900" indent="-342900">
              <a:buAutoNum type="arabicPeriod"/>
            </a:pPr>
            <a:r>
              <a:rPr lang="sl-SI" sz="2400" dirty="0" smtClean="0">
                <a:latin typeface="Boopee" panose="02000506020000020003" pitchFamily="2" charset="0"/>
              </a:rPr>
              <a:t>Od kod so dobili sestavine za pripravo jedi ?</a:t>
            </a:r>
          </a:p>
          <a:p>
            <a:pPr marL="342900" indent="-342900">
              <a:buAutoNum type="arabicPeriod"/>
            </a:pPr>
            <a:r>
              <a:rPr lang="sl-SI" sz="2400" dirty="0" smtClean="0">
                <a:latin typeface="Boopee" panose="02000506020000020003" pitchFamily="2" charset="0"/>
              </a:rPr>
              <a:t>Kje so kuhali, kakšna je bila oprema za kuhanje ?</a:t>
            </a:r>
          </a:p>
          <a:p>
            <a:pPr marL="342900" indent="-342900">
              <a:buAutoNum type="arabicPeriod"/>
            </a:pPr>
            <a:r>
              <a:rPr lang="sl-SI" sz="2400" dirty="0" smtClean="0">
                <a:latin typeface="Boopee" panose="02000506020000020003" pitchFamily="2" charset="0"/>
              </a:rPr>
              <a:t>Katere pripomočke in posodo so uporabljali za kuhanje ?(če poznaš narečne izraze, jih zapiši )</a:t>
            </a:r>
          </a:p>
          <a:p>
            <a:pPr marL="342900" indent="-342900">
              <a:buAutoNum type="arabicPeriod"/>
            </a:pPr>
            <a:r>
              <a:rPr lang="sl-SI" sz="2400" dirty="0" smtClean="0">
                <a:latin typeface="Boopee" panose="02000506020000020003" pitchFamily="2" charset="0"/>
              </a:rPr>
              <a:t>Ali obstajajo katere jedi, ki so se včasih pogosto pripravljale, danes pa so skoraj pozabljene ?</a:t>
            </a:r>
          </a:p>
          <a:p>
            <a:pPr marL="342900" indent="-342900">
              <a:buAutoNum type="arabicPeriod"/>
            </a:pPr>
            <a:r>
              <a:rPr lang="sl-SI" sz="2400" dirty="0" smtClean="0">
                <a:latin typeface="Boopee" panose="02000506020000020003" pitchFamily="2" charset="0"/>
              </a:rPr>
              <a:t>Poišči recept za jed in postopek priprave ter ga predstavi.</a:t>
            </a:r>
          </a:p>
          <a:p>
            <a:pPr marL="342900" indent="-342900">
              <a:buAutoNum type="arabicPeriod"/>
            </a:pPr>
            <a:endParaRPr lang="sl-SI" sz="2400" dirty="0">
              <a:latin typeface="Boopee" panose="02000506020000020003" pitchFamily="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4203">
            <a:off x="9114890" y="805702"/>
            <a:ext cx="2587508" cy="1943168"/>
          </a:xfrm>
          <a:prstGeom prst="rect">
            <a:avLst/>
          </a:prstGeom>
          <a:noFill/>
          <a:ln w="28575">
            <a:solidFill>
              <a:schemeClr val="accent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0134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rgament 2 1"/>
          <p:cNvSpPr/>
          <p:nvPr/>
        </p:nvSpPr>
        <p:spPr>
          <a:xfrm>
            <a:off x="1680692" y="540913"/>
            <a:ext cx="8409904" cy="103031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200" dirty="0" smtClean="0">
                <a:latin typeface="Boopee" panose="02000506020000020003" pitchFamily="2" charset="0"/>
              </a:rPr>
              <a:t>  PREDMETI ZA VSAKODNEVNO RABO V PRETEKLOSTI</a:t>
            </a:r>
            <a:endParaRPr lang="sl-SI" sz="3200" dirty="0">
              <a:latin typeface="Boopee" panose="02000506020000020003" pitchFamily="2" charset="0"/>
            </a:endParaRPr>
          </a:p>
        </p:txBody>
      </p:sp>
      <p:sp>
        <p:nvSpPr>
          <p:cNvPr id="3" name="Pergament 1 2"/>
          <p:cNvSpPr/>
          <p:nvPr/>
        </p:nvSpPr>
        <p:spPr>
          <a:xfrm>
            <a:off x="1139780" y="1725769"/>
            <a:ext cx="8950816" cy="4082603"/>
          </a:xfrm>
          <a:prstGeom prst="vertic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sz="2800" dirty="0" smtClean="0">
                <a:latin typeface="Boopee" panose="02000506020000020003" pitchFamily="2" charset="0"/>
              </a:rPr>
              <a:t>Razišči, kakšni so bili predmeti, ki so jih </a:t>
            </a:r>
            <a:r>
              <a:rPr lang="sl-SI" sz="2800" dirty="0">
                <a:latin typeface="Boopee" panose="02000506020000020003" pitchFamily="2" charset="0"/>
              </a:rPr>
              <a:t>l</a:t>
            </a:r>
            <a:r>
              <a:rPr lang="sl-SI" sz="2800" dirty="0" smtClean="0">
                <a:latin typeface="Boopee" panose="02000506020000020003" pitchFamily="2" charset="0"/>
              </a:rPr>
              <a:t>judje v preteklosti vsakodnevno uporabljali. </a:t>
            </a:r>
          </a:p>
          <a:p>
            <a:r>
              <a:rPr lang="sl-SI" sz="2800" dirty="0" smtClean="0">
                <a:latin typeface="Boopee" panose="02000506020000020003" pitchFamily="2" charset="0"/>
              </a:rPr>
              <a:t>1.Naštej vsaj 5 takih predmetov (gospodinjski pripomočki, pripomočki za delo na polju, v hlevu, v kleti…)…..dodaj jim še narečne izraze.</a:t>
            </a:r>
          </a:p>
          <a:p>
            <a:r>
              <a:rPr lang="sl-SI" sz="2800" dirty="0" smtClean="0">
                <a:latin typeface="Boopee" panose="02000506020000020003" pitchFamily="2" charset="0"/>
              </a:rPr>
              <a:t>2. Pozanimaj se iz česa so bili narejeni in kako so se uporabljali.</a:t>
            </a:r>
          </a:p>
          <a:p>
            <a:r>
              <a:rPr lang="sl-SI" sz="2800" dirty="0" smtClean="0">
                <a:latin typeface="Boopee" panose="02000506020000020003" pitchFamily="2" charset="0"/>
              </a:rPr>
              <a:t>3. Izberi si en predmet , podrobno ga opiši ter predstavi njegovo uporabnost.</a:t>
            </a:r>
          </a:p>
          <a:p>
            <a:pPr marL="342900" indent="-342900">
              <a:buAutoNum type="arabicPeriod"/>
            </a:pPr>
            <a:endParaRPr lang="sl-SI" sz="2800" dirty="0">
              <a:latin typeface="Boopee" panose="02000506020000020003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0823">
            <a:off x="9288617" y="3707986"/>
            <a:ext cx="1786039" cy="2211376"/>
          </a:xfrm>
          <a:prstGeom prst="rect">
            <a:avLst/>
          </a:prstGeom>
          <a:noFill/>
          <a:ln w="19050">
            <a:solidFill>
              <a:schemeClr val="accent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0996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rgament 2 1"/>
          <p:cNvSpPr/>
          <p:nvPr/>
        </p:nvSpPr>
        <p:spPr>
          <a:xfrm>
            <a:off x="3020095" y="425003"/>
            <a:ext cx="5293217" cy="103031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4000" b="1" dirty="0" smtClean="0">
                <a:latin typeface="Boopee" panose="02000506020000020003" pitchFamily="2" charset="0"/>
              </a:rPr>
              <a:t>  ZAKLJUČEK</a:t>
            </a:r>
            <a:endParaRPr lang="sl-SI" sz="4000" b="1" dirty="0">
              <a:latin typeface="Boopee" panose="02000506020000020003" pitchFamily="2" charset="0"/>
            </a:endParaRPr>
          </a:p>
        </p:txBody>
      </p:sp>
      <p:sp>
        <p:nvSpPr>
          <p:cNvPr id="3" name="Pergament 1 2"/>
          <p:cNvSpPr/>
          <p:nvPr/>
        </p:nvSpPr>
        <p:spPr>
          <a:xfrm>
            <a:off x="566668" y="1184916"/>
            <a:ext cx="10934166" cy="4617077"/>
          </a:xfrm>
          <a:prstGeom prst="vertic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PoljeZBesedilom 3"/>
          <p:cNvSpPr txBox="1"/>
          <p:nvPr/>
        </p:nvSpPr>
        <p:spPr>
          <a:xfrm>
            <a:off x="1378039" y="1906073"/>
            <a:ext cx="964627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sl-SI" sz="3200" dirty="0" smtClean="0">
                <a:latin typeface="Boopee" panose="02000506020000020003" pitchFamily="2" charset="0"/>
              </a:rPr>
              <a:t>Zbrane podatke, odgovore in fotografije uredi in naredi načrt za oblikovanje plakata.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sl-SI" sz="3200" b="1" dirty="0" smtClean="0">
                <a:solidFill>
                  <a:srgbClr val="FF0000"/>
                </a:solidFill>
                <a:latin typeface="Boopee" panose="02000506020000020003" pitchFamily="2" charset="0"/>
              </a:rPr>
              <a:t>NASLOVE</a:t>
            </a:r>
            <a:r>
              <a:rPr lang="sl-SI" sz="3200" b="1" dirty="0" smtClean="0">
                <a:latin typeface="Boopee" panose="02000506020000020003" pitchFamily="2" charset="0"/>
              </a:rPr>
              <a:t> </a:t>
            </a:r>
            <a:r>
              <a:rPr lang="sl-SI" sz="3200" dirty="0" smtClean="0">
                <a:latin typeface="Boopee" panose="02000506020000020003" pitchFamily="2" charset="0"/>
              </a:rPr>
              <a:t>napiši z </a:t>
            </a:r>
            <a:r>
              <a:rPr lang="sl-SI" sz="3200" u="sng" dirty="0" smtClean="0">
                <a:solidFill>
                  <a:srgbClr val="FF0000"/>
                </a:solidFill>
                <a:latin typeface="Boopee" panose="02000506020000020003" pitchFamily="2" charset="0"/>
              </a:rPr>
              <a:t>VELIKIMI  TISKANIMI ČRKAMI </a:t>
            </a:r>
            <a:r>
              <a:rPr lang="sl-SI" sz="3200" dirty="0" smtClean="0">
                <a:latin typeface="Boopee" panose="02000506020000020003" pitchFamily="2" charset="0"/>
              </a:rPr>
              <a:t>in </a:t>
            </a:r>
            <a:r>
              <a:rPr lang="sl-SI" sz="3200" u="sng" dirty="0" smtClean="0">
                <a:latin typeface="Boopee" panose="02000506020000020003" pitchFamily="2" charset="0"/>
              </a:rPr>
              <a:t>poudarjeno</a:t>
            </a:r>
            <a:r>
              <a:rPr lang="sl-SI" sz="3200" dirty="0" smtClean="0">
                <a:latin typeface="Boopee" panose="02000506020000020003" pitchFamily="2" charset="0"/>
              </a:rPr>
              <a:t>. </a:t>
            </a:r>
            <a:r>
              <a:rPr lang="sl-SI" sz="3200" b="1" dirty="0" smtClean="0">
                <a:latin typeface="Boopee" panose="02000506020000020003" pitchFamily="2" charset="0"/>
              </a:rPr>
              <a:t>Ostalo besedilo </a:t>
            </a:r>
            <a:r>
              <a:rPr lang="sl-SI" sz="3200" dirty="0" smtClean="0">
                <a:latin typeface="Boopee" panose="02000506020000020003" pitchFamily="2" charset="0"/>
              </a:rPr>
              <a:t>napiši </a:t>
            </a:r>
            <a:r>
              <a:rPr lang="sl-SI" sz="3200" u="sng" dirty="0" smtClean="0">
                <a:latin typeface="Boopee" panose="02000506020000020003" pitchFamily="2" charset="0"/>
              </a:rPr>
              <a:t>z malimi tiskanimi črkami ali z manjšimi velikimi tiskanimi</a:t>
            </a:r>
            <a:r>
              <a:rPr lang="sl-SI" sz="3200" dirty="0" smtClean="0">
                <a:latin typeface="Boopee" panose="02000506020000020003" pitchFamily="2" charset="0"/>
              </a:rPr>
              <a:t> kot je naslov.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sl-SI" sz="3200" dirty="0" smtClean="0">
                <a:latin typeface="Boopee" panose="02000506020000020003" pitchFamily="2" charset="0"/>
              </a:rPr>
              <a:t>V </a:t>
            </a:r>
            <a:r>
              <a:rPr lang="sl-SI" sz="3200" b="1" dirty="0" smtClean="0">
                <a:latin typeface="Boopee" panose="02000506020000020003" pitchFamily="2" charset="0"/>
              </a:rPr>
              <a:t>desnem kotu plakata </a:t>
            </a:r>
            <a:r>
              <a:rPr lang="sl-SI" sz="3200" dirty="0" smtClean="0">
                <a:latin typeface="Boopee" panose="02000506020000020003" pitchFamily="2" charset="0"/>
              </a:rPr>
              <a:t>pusti prostor, kjer boš navedel </a:t>
            </a:r>
            <a:r>
              <a:rPr lang="sl-SI" sz="3200" b="1" u="sng" dirty="0" smtClean="0">
                <a:latin typeface="Boopee" panose="02000506020000020003" pitchFamily="2" charset="0"/>
              </a:rPr>
              <a:t>literaturo in vire (kdo je pripovedoval, od kod so podatki)</a:t>
            </a:r>
            <a:r>
              <a:rPr lang="sl-SI" sz="3200" dirty="0" smtClean="0">
                <a:latin typeface="Boopee" panose="02000506020000020003" pitchFamily="2" charset="0"/>
              </a:rPr>
              <a:t>, ki si jih uporabljal pri raziskovanju.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sl-SI" sz="3600" dirty="0" smtClean="0">
                <a:latin typeface="Boopee" panose="02000506020000020003" pitchFamily="2" charset="0"/>
              </a:rPr>
              <a:t>Ne pozabi se</a:t>
            </a:r>
            <a:r>
              <a:rPr lang="sl-SI" sz="3600" b="1" dirty="0" smtClean="0">
                <a:latin typeface="Boopee" panose="02000506020000020003" pitchFamily="2" charset="0"/>
              </a:rPr>
              <a:t> podpisati</a:t>
            </a:r>
            <a:r>
              <a:rPr lang="sl-SI" sz="3600" dirty="0" smtClean="0">
                <a:latin typeface="Boopee" panose="02000506020000020003" pitchFamily="2" charset="0"/>
              </a:rPr>
              <a:t>.</a:t>
            </a:r>
          </a:p>
          <a:p>
            <a:endParaRPr lang="sl-SI" sz="3600" dirty="0">
              <a:latin typeface="Boopee" panose="02000506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2994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rgament 1 1"/>
          <p:cNvSpPr/>
          <p:nvPr/>
        </p:nvSpPr>
        <p:spPr>
          <a:xfrm>
            <a:off x="4250027" y="2331075"/>
            <a:ext cx="3309871" cy="1519707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600" b="1" dirty="0" smtClean="0">
                <a:latin typeface="Boopee" panose="02000506020000020003" pitchFamily="2" charset="0"/>
              </a:rPr>
              <a:t>PROJEKT</a:t>
            </a:r>
          </a:p>
          <a:p>
            <a:pPr algn="ctr"/>
            <a:r>
              <a:rPr lang="sl-SI" sz="3600" b="1" dirty="0" smtClean="0">
                <a:latin typeface="Boopee" panose="02000506020000020003" pitchFamily="2" charset="0"/>
              </a:rPr>
              <a:t>PRETEKLOST</a:t>
            </a:r>
            <a:endParaRPr lang="sl-SI" sz="3600" b="1" dirty="0">
              <a:latin typeface="Boopee" panose="02000506020000020003" pitchFamily="2" charset="0"/>
            </a:endParaRPr>
          </a:p>
        </p:txBody>
      </p:sp>
      <p:sp>
        <p:nvSpPr>
          <p:cNvPr id="3" name="Pergament 2 2"/>
          <p:cNvSpPr/>
          <p:nvPr/>
        </p:nvSpPr>
        <p:spPr>
          <a:xfrm>
            <a:off x="695458" y="588569"/>
            <a:ext cx="2421228" cy="883478"/>
          </a:xfrm>
          <a:prstGeom prst="horizont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dirty="0" smtClean="0">
                <a:latin typeface="Boopee" panose="02000506020000020003" pitchFamily="2" charset="0"/>
              </a:rPr>
              <a:t>VSAKDANJIK OTROK </a:t>
            </a:r>
            <a:endParaRPr lang="sl-SI" sz="2400" dirty="0">
              <a:latin typeface="Boopee" panose="02000506020000020003" pitchFamily="2" charset="0"/>
            </a:endParaRPr>
          </a:p>
        </p:txBody>
      </p:sp>
      <p:sp>
        <p:nvSpPr>
          <p:cNvPr id="4" name="Pergament 2 3"/>
          <p:cNvSpPr/>
          <p:nvPr/>
        </p:nvSpPr>
        <p:spPr>
          <a:xfrm>
            <a:off x="4906848" y="726360"/>
            <a:ext cx="2253805" cy="824249"/>
          </a:xfrm>
          <a:prstGeom prst="horizont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200" dirty="0" smtClean="0">
                <a:latin typeface="Boopee" panose="02000506020000020003" pitchFamily="2" charset="0"/>
              </a:rPr>
              <a:t>PRAZNIKI</a:t>
            </a:r>
            <a:endParaRPr lang="sl-SI" sz="3200" dirty="0">
              <a:latin typeface="Boopee" panose="02000506020000020003" pitchFamily="2" charset="0"/>
            </a:endParaRPr>
          </a:p>
        </p:txBody>
      </p:sp>
      <p:sp>
        <p:nvSpPr>
          <p:cNvPr id="5" name="Pergament 2 4"/>
          <p:cNvSpPr/>
          <p:nvPr/>
        </p:nvSpPr>
        <p:spPr>
          <a:xfrm>
            <a:off x="9176198" y="601446"/>
            <a:ext cx="2292438" cy="1092123"/>
          </a:xfrm>
          <a:prstGeom prst="horizont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latin typeface="Boopee" panose="02000506020000020003" pitchFamily="2" charset="0"/>
              </a:rPr>
              <a:t>OBLAČILA IN OBUTEV</a:t>
            </a:r>
            <a:endParaRPr lang="sl-SI" sz="2800" dirty="0">
              <a:latin typeface="Boopee" panose="02000506020000020003" pitchFamily="2" charset="0"/>
            </a:endParaRPr>
          </a:p>
        </p:txBody>
      </p:sp>
      <p:sp>
        <p:nvSpPr>
          <p:cNvPr id="6" name="Pergament 2 5"/>
          <p:cNvSpPr/>
          <p:nvPr/>
        </p:nvSpPr>
        <p:spPr>
          <a:xfrm>
            <a:off x="8970134" y="2897744"/>
            <a:ext cx="2498502" cy="953038"/>
          </a:xfrm>
          <a:prstGeom prst="horizont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200" dirty="0" smtClean="0">
                <a:latin typeface="Boopee" panose="02000506020000020003" pitchFamily="2" charset="0"/>
              </a:rPr>
              <a:t>OTROŠKE IGRE</a:t>
            </a:r>
            <a:endParaRPr lang="sl-SI" sz="3200" dirty="0">
              <a:latin typeface="Boopee" panose="02000506020000020003" pitchFamily="2" charset="0"/>
            </a:endParaRPr>
          </a:p>
        </p:txBody>
      </p:sp>
      <p:sp>
        <p:nvSpPr>
          <p:cNvPr id="7" name="Pergament 2 6"/>
          <p:cNvSpPr/>
          <p:nvPr/>
        </p:nvSpPr>
        <p:spPr>
          <a:xfrm>
            <a:off x="6890197" y="5254580"/>
            <a:ext cx="2189408" cy="914401"/>
          </a:xfrm>
          <a:prstGeom prst="horizont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200" dirty="0" smtClean="0">
                <a:latin typeface="Boopee" panose="02000506020000020003" pitchFamily="2" charset="0"/>
              </a:rPr>
              <a:t>ŠOLSTVO</a:t>
            </a:r>
            <a:endParaRPr lang="sl-SI" sz="3200" dirty="0">
              <a:latin typeface="Boopee" panose="02000506020000020003" pitchFamily="2" charset="0"/>
            </a:endParaRPr>
          </a:p>
        </p:txBody>
      </p:sp>
      <p:sp>
        <p:nvSpPr>
          <p:cNvPr id="8" name="Pergament 2 7"/>
          <p:cNvSpPr/>
          <p:nvPr/>
        </p:nvSpPr>
        <p:spPr>
          <a:xfrm>
            <a:off x="1738647" y="5100033"/>
            <a:ext cx="2511380" cy="953038"/>
          </a:xfrm>
          <a:prstGeom prst="horizont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600" dirty="0" smtClean="0">
                <a:latin typeface="Boopee" panose="02000506020000020003" pitchFamily="2" charset="0"/>
              </a:rPr>
              <a:t>PREHRANA</a:t>
            </a:r>
            <a:endParaRPr lang="sl-SI" sz="3600" dirty="0">
              <a:latin typeface="Boopee" panose="02000506020000020003" pitchFamily="2" charset="0"/>
            </a:endParaRPr>
          </a:p>
        </p:txBody>
      </p:sp>
      <p:sp>
        <p:nvSpPr>
          <p:cNvPr id="9" name="Pergament 2 8"/>
          <p:cNvSpPr/>
          <p:nvPr/>
        </p:nvSpPr>
        <p:spPr>
          <a:xfrm>
            <a:off x="689018" y="2511379"/>
            <a:ext cx="2356834" cy="862885"/>
          </a:xfrm>
          <a:prstGeom prst="horizont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200" dirty="0" smtClean="0">
                <a:latin typeface="Boopee" panose="02000506020000020003" pitchFamily="2" charset="0"/>
              </a:rPr>
              <a:t>PREDMETI</a:t>
            </a:r>
            <a:endParaRPr lang="sl-SI" sz="3200" dirty="0">
              <a:latin typeface="Boopee" panose="02000506020000020003" pitchFamily="2" charset="0"/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9710670" y="5576552"/>
            <a:ext cx="1893195" cy="7469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>
                <a:latin typeface="Boopee" panose="02000506020000020003" pitchFamily="2" charset="0"/>
              </a:rPr>
              <a:t>VIRI, LITERATURA,</a:t>
            </a:r>
          </a:p>
          <a:p>
            <a:pPr algn="ctr"/>
            <a:r>
              <a:rPr lang="sl-SI" dirty="0" smtClean="0">
                <a:latin typeface="Boopee" panose="02000506020000020003" pitchFamily="2" charset="0"/>
              </a:rPr>
              <a:t>PODPIS</a:t>
            </a:r>
            <a:endParaRPr lang="sl-SI" dirty="0">
              <a:latin typeface="Boopee" panose="02000506020000020003" pitchFamily="2" charset="0"/>
            </a:endParaRPr>
          </a:p>
        </p:txBody>
      </p:sp>
      <p:cxnSp>
        <p:nvCxnSpPr>
          <p:cNvPr id="12" name="Raven puščični povezovalnik 11"/>
          <p:cNvCxnSpPr/>
          <p:nvPr/>
        </p:nvCxnSpPr>
        <p:spPr>
          <a:xfrm flipH="1" flipV="1">
            <a:off x="3116687" y="1352283"/>
            <a:ext cx="1558344" cy="8757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Raven puščični povezovalnik 27"/>
          <p:cNvCxnSpPr/>
          <p:nvPr/>
        </p:nvCxnSpPr>
        <p:spPr>
          <a:xfrm flipH="1">
            <a:off x="3020097" y="2897746"/>
            <a:ext cx="141023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Raven puščični povezovalnik 30"/>
          <p:cNvCxnSpPr/>
          <p:nvPr/>
        </p:nvCxnSpPr>
        <p:spPr>
          <a:xfrm flipV="1">
            <a:off x="7469746" y="1693570"/>
            <a:ext cx="1906074" cy="9465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Raven puščični povezovalnik 33"/>
          <p:cNvCxnSpPr/>
          <p:nvPr/>
        </p:nvCxnSpPr>
        <p:spPr>
          <a:xfrm flipH="1">
            <a:off x="3271234" y="3921613"/>
            <a:ext cx="2021983" cy="11784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Raven puščični povezovalnik 36"/>
          <p:cNvCxnSpPr/>
          <p:nvPr/>
        </p:nvCxnSpPr>
        <p:spPr>
          <a:xfrm>
            <a:off x="6980349" y="3921613"/>
            <a:ext cx="1159099" cy="13329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Raven puščični povezovalnik 40"/>
          <p:cNvCxnSpPr/>
          <p:nvPr/>
        </p:nvCxnSpPr>
        <p:spPr>
          <a:xfrm flipV="1">
            <a:off x="7411792" y="3419335"/>
            <a:ext cx="145531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Raven puščični povezovalnik 45"/>
          <p:cNvCxnSpPr/>
          <p:nvPr/>
        </p:nvCxnSpPr>
        <p:spPr>
          <a:xfrm flipV="1">
            <a:off x="6185079" y="1472047"/>
            <a:ext cx="0" cy="8757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73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rgament 2 1"/>
          <p:cNvSpPr/>
          <p:nvPr/>
        </p:nvSpPr>
        <p:spPr>
          <a:xfrm>
            <a:off x="2150772" y="1249251"/>
            <a:ext cx="7817476" cy="4391695"/>
          </a:xfrm>
          <a:prstGeom prst="horizont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4468969" y="1880316"/>
            <a:ext cx="3181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 smtClean="0">
                <a:latin typeface="Boopee" panose="02000506020000020003" pitchFamily="2" charset="0"/>
              </a:rPr>
              <a:t>PREDSTAVITEV</a:t>
            </a:r>
            <a:endParaRPr lang="sl-SI" sz="3600" b="1" dirty="0">
              <a:latin typeface="Boopee" panose="02000506020000020003" pitchFamily="2" charset="0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2975020" y="2526647"/>
            <a:ext cx="690307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l-SI" sz="2800" dirty="0">
                <a:latin typeface="Boopee" panose="02000506020000020003" pitchFamily="2" charset="0"/>
              </a:rPr>
              <a:t>S pomočjo plakata se nauči </a:t>
            </a:r>
            <a:r>
              <a:rPr lang="sl-SI" sz="2800" b="1" dirty="0">
                <a:latin typeface="Boopee" panose="02000506020000020003" pitchFamily="2" charset="0"/>
              </a:rPr>
              <a:t>tekoče pripovedovati </a:t>
            </a:r>
            <a:r>
              <a:rPr lang="sl-SI" sz="2800" dirty="0">
                <a:latin typeface="Boopee" panose="02000506020000020003" pitchFamily="2" charset="0"/>
              </a:rPr>
              <a:t>o opravljenih nalogah.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l-SI" sz="2800" dirty="0">
                <a:latin typeface="Boopee" panose="02000506020000020003" pitchFamily="2" charset="0"/>
              </a:rPr>
              <a:t>Predstavitev boš povedal-a sošolcem in učiteljici na </a:t>
            </a:r>
            <a:r>
              <a:rPr lang="sl-SI" sz="2800" dirty="0" err="1">
                <a:latin typeface="Boopee" panose="02000506020000020003" pitchFamily="2" charset="0"/>
              </a:rPr>
              <a:t>videosrečanjih</a:t>
            </a:r>
            <a:r>
              <a:rPr lang="sl-SI" sz="2800" dirty="0">
                <a:latin typeface="Boopee" panose="02000506020000020003" pitchFamily="2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l-SI" sz="2800" b="1" dirty="0">
                <a:solidFill>
                  <a:srgbClr val="FF0000"/>
                </a:solidFill>
                <a:latin typeface="Boopee" panose="02000506020000020003" pitchFamily="2" charset="0"/>
              </a:rPr>
              <a:t>PLAKAT IN PREDSTAVITEV BOSTA TOČKOVANA IN OCENJENA</a:t>
            </a:r>
            <a:r>
              <a:rPr lang="sl-SI" sz="2800" b="1" dirty="0">
                <a:latin typeface="Boopee" panose="02000506020000020003" pitchFamily="2" charset="0"/>
              </a:rPr>
              <a:t>, zato se potrudi!</a:t>
            </a:r>
          </a:p>
          <a:p>
            <a:pPr lvl="2"/>
            <a:endParaRPr lang="sl-SI" sz="2400" b="1" dirty="0">
              <a:latin typeface="Boopee" panose="02000506020000020003" pitchFamily="2" charset="0"/>
            </a:endParaRPr>
          </a:p>
          <a:p>
            <a:pPr lvl="2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660967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rgament 1 1"/>
          <p:cNvSpPr/>
          <p:nvPr/>
        </p:nvSpPr>
        <p:spPr>
          <a:xfrm>
            <a:off x="1107583" y="618186"/>
            <a:ext cx="9839459" cy="5499279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PoljeZBesedilom 2"/>
          <p:cNvSpPr txBox="1"/>
          <p:nvPr/>
        </p:nvSpPr>
        <p:spPr>
          <a:xfrm>
            <a:off x="3187520" y="753414"/>
            <a:ext cx="7025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smtClean="0">
                <a:latin typeface="Boopee" panose="02000506020000020003" pitchFamily="2" charset="0"/>
              </a:rPr>
              <a:t>TOČKOVANJE  IN  KRITERIJI  OCENJEVANJA </a:t>
            </a:r>
            <a:endParaRPr lang="sl-SI" sz="3200" b="1" dirty="0">
              <a:latin typeface="Boopee" panose="02000506020000020003" pitchFamily="2" charset="0"/>
            </a:endParaRPr>
          </a:p>
        </p:txBody>
      </p:sp>
      <p:sp>
        <p:nvSpPr>
          <p:cNvPr id="4" name="Označba mesta vsebine 2"/>
          <p:cNvSpPr txBox="1">
            <a:spLocks/>
          </p:cNvSpPr>
          <p:nvPr/>
        </p:nvSpPr>
        <p:spPr>
          <a:xfrm>
            <a:off x="1956962" y="1429555"/>
            <a:ext cx="3645348" cy="4443211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l-SI" sz="3100" dirty="0" smtClean="0">
                <a:solidFill>
                  <a:srgbClr val="FF0000"/>
                </a:solidFill>
                <a:latin typeface="Boopee" panose="02000506020000020003" pitchFamily="2" charset="0"/>
              </a:rPr>
              <a:t>PLAKAT:	</a:t>
            </a:r>
            <a:r>
              <a:rPr lang="sl-SI" sz="3100" dirty="0" smtClean="0">
                <a:latin typeface="Boopee" panose="02000506020000020003" pitchFamily="2" charset="0"/>
              </a:rPr>
              <a:t>			</a:t>
            </a:r>
          </a:p>
          <a:p>
            <a:pPr marL="0" indent="0">
              <a:buFont typeface="Arial"/>
              <a:buNone/>
            </a:pPr>
            <a:r>
              <a:rPr lang="sl-SI" sz="3100" dirty="0" smtClean="0">
                <a:latin typeface="Boopee" panose="02000506020000020003" pitchFamily="2" charset="0"/>
              </a:rPr>
              <a:t>Lično izdelan </a:t>
            </a:r>
            <a:r>
              <a:rPr lang="sl-SI" sz="3100" b="1" dirty="0" smtClean="0">
                <a:latin typeface="Boopee" panose="02000506020000020003" pitchFamily="2" charset="0"/>
              </a:rPr>
              <a:t>3 T	</a:t>
            </a:r>
            <a:r>
              <a:rPr lang="sl-SI" sz="3100" dirty="0" smtClean="0">
                <a:latin typeface="Boopee" panose="02000506020000020003" pitchFamily="2" charset="0"/>
              </a:rPr>
              <a:t>		</a:t>
            </a:r>
          </a:p>
          <a:p>
            <a:pPr marL="0" indent="0">
              <a:buFont typeface="Arial"/>
              <a:buNone/>
            </a:pPr>
            <a:r>
              <a:rPr lang="sl-SI" sz="3100" dirty="0" smtClean="0">
                <a:latin typeface="Boopee" panose="02000506020000020003" pitchFamily="2" charset="0"/>
              </a:rPr>
              <a:t>Vsebuje vse elemente </a:t>
            </a:r>
            <a:r>
              <a:rPr lang="sl-SI" sz="3100" b="1" dirty="0" smtClean="0">
                <a:latin typeface="Boopee" panose="02000506020000020003" pitchFamily="2" charset="0"/>
              </a:rPr>
              <a:t>6 T</a:t>
            </a:r>
          </a:p>
          <a:p>
            <a:pPr marL="0" indent="0">
              <a:buFont typeface="Arial"/>
              <a:buNone/>
            </a:pPr>
            <a:r>
              <a:rPr lang="sl-SI" sz="3100" dirty="0" smtClean="0">
                <a:latin typeface="Boopee" panose="02000506020000020003" pitchFamily="2" charset="0"/>
              </a:rPr>
              <a:t>Dodatni elementi (slike, risbe) </a:t>
            </a:r>
            <a:r>
              <a:rPr lang="sl-SI" sz="3100" b="1" dirty="0" smtClean="0">
                <a:latin typeface="Boopee" panose="02000506020000020003" pitchFamily="2" charset="0"/>
              </a:rPr>
              <a:t>3 T</a:t>
            </a:r>
          </a:p>
          <a:p>
            <a:pPr marL="0" indent="0">
              <a:buFont typeface="Arial"/>
              <a:buNone/>
            </a:pPr>
            <a:r>
              <a:rPr lang="sl-SI" sz="3100" u="sng" dirty="0" smtClean="0">
                <a:latin typeface="Boopee" panose="02000506020000020003" pitchFamily="2" charset="0"/>
              </a:rPr>
              <a:t>SKUPAJ: </a:t>
            </a:r>
            <a:r>
              <a:rPr lang="sl-SI" sz="3100" b="1" u="sng" dirty="0" smtClean="0">
                <a:latin typeface="Boopee" panose="02000506020000020003" pitchFamily="2" charset="0"/>
              </a:rPr>
              <a:t>12 T</a:t>
            </a:r>
          </a:p>
          <a:p>
            <a:r>
              <a:rPr lang="sl-SI" sz="3100" dirty="0" smtClean="0">
                <a:solidFill>
                  <a:srgbClr val="FF0000"/>
                </a:solidFill>
                <a:latin typeface="Boopee" panose="02000506020000020003" pitchFamily="2" charset="0"/>
              </a:rPr>
              <a:t>PREDSTAVITEV:</a:t>
            </a:r>
          </a:p>
          <a:p>
            <a:pPr marL="0" indent="0">
              <a:buFont typeface="Arial"/>
              <a:buNone/>
            </a:pPr>
            <a:r>
              <a:rPr lang="sl-SI" sz="3100" dirty="0" smtClean="0">
                <a:latin typeface="Boopee" panose="02000506020000020003" pitchFamily="2" charset="0"/>
              </a:rPr>
              <a:t>Tekoče pripovedovanje  </a:t>
            </a:r>
            <a:r>
              <a:rPr lang="sl-SI" sz="3100" b="1" dirty="0" smtClean="0">
                <a:latin typeface="Boopee" panose="02000506020000020003" pitchFamily="2" charset="0"/>
              </a:rPr>
              <a:t>10 T</a:t>
            </a:r>
          </a:p>
          <a:p>
            <a:pPr marL="0" indent="0">
              <a:buFont typeface="Arial"/>
              <a:buNone/>
            </a:pPr>
            <a:r>
              <a:rPr lang="sl-SI" sz="3100" dirty="0" smtClean="0">
                <a:latin typeface="Boopee" panose="02000506020000020003" pitchFamily="2" charset="0"/>
              </a:rPr>
              <a:t>Vsebina </a:t>
            </a:r>
            <a:r>
              <a:rPr lang="sl-SI" sz="3100" b="1" dirty="0" smtClean="0">
                <a:latin typeface="Boopee" panose="02000506020000020003" pitchFamily="2" charset="0"/>
              </a:rPr>
              <a:t>10 T</a:t>
            </a:r>
          </a:p>
          <a:p>
            <a:pPr marL="0" indent="0">
              <a:buFont typeface="Arial"/>
              <a:buNone/>
            </a:pPr>
            <a:r>
              <a:rPr lang="sl-SI" sz="3100" u="sng" dirty="0" smtClean="0">
                <a:latin typeface="Boopee" panose="02000506020000020003" pitchFamily="2" charset="0"/>
              </a:rPr>
              <a:t>SKUPAJ: </a:t>
            </a:r>
            <a:r>
              <a:rPr lang="sl-SI" sz="3100" b="1" u="sng" dirty="0" smtClean="0">
                <a:latin typeface="Boopee" panose="02000506020000020003" pitchFamily="2" charset="0"/>
              </a:rPr>
              <a:t>20 T</a:t>
            </a:r>
          </a:p>
          <a:p>
            <a:pPr marL="914400" lvl="2" indent="0">
              <a:buFont typeface="Arial"/>
              <a:buNone/>
            </a:pPr>
            <a:endParaRPr lang="sl-SI" dirty="0"/>
          </a:p>
        </p:txBody>
      </p:sp>
      <p:sp>
        <p:nvSpPr>
          <p:cNvPr id="5" name="Označba mesta vsebine 3"/>
          <p:cNvSpPr txBox="1">
            <a:spLocks/>
          </p:cNvSpPr>
          <p:nvPr/>
        </p:nvSpPr>
        <p:spPr>
          <a:xfrm>
            <a:off x="5602310" y="1429554"/>
            <a:ext cx="4517264" cy="444321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sl-SI" sz="3600" b="1" dirty="0" smtClean="0">
                <a:solidFill>
                  <a:srgbClr val="FF0000"/>
                </a:solidFill>
                <a:latin typeface="Boopee" panose="02000506020000020003" pitchFamily="2" charset="0"/>
              </a:rPr>
              <a:t>SKUPAJ  Plakat + predstavitev:  32 T</a:t>
            </a:r>
          </a:p>
          <a:p>
            <a:r>
              <a:rPr lang="sl-SI" sz="2000" b="1" i="1" dirty="0" smtClean="0">
                <a:latin typeface="Boopee" panose="02000506020000020003" pitchFamily="2" charset="0"/>
              </a:rPr>
              <a:t>Kriterij:</a:t>
            </a:r>
          </a:p>
          <a:p>
            <a:r>
              <a:rPr lang="sl-SI" sz="2000" b="1" i="1" dirty="0" err="1" smtClean="0">
                <a:latin typeface="Boopee" panose="02000506020000020003" pitchFamily="2" charset="0"/>
              </a:rPr>
              <a:t>odl</a:t>
            </a:r>
            <a:r>
              <a:rPr lang="sl-SI" sz="2000" b="1" i="1" dirty="0" smtClean="0">
                <a:latin typeface="Boopee" panose="02000506020000020003" pitchFamily="2" charset="0"/>
              </a:rPr>
              <a:t> (5):</a:t>
            </a:r>
            <a:r>
              <a:rPr lang="sl-SI" sz="2000" dirty="0" smtClean="0">
                <a:latin typeface="Boopee" panose="02000506020000020003" pitchFamily="2" charset="0"/>
              </a:rPr>
              <a:t> 90 – 100 %;  </a:t>
            </a:r>
          </a:p>
          <a:p>
            <a:r>
              <a:rPr lang="sl-SI" sz="2000" b="1" i="1" dirty="0" err="1" smtClean="0">
                <a:latin typeface="Boopee" panose="02000506020000020003" pitchFamily="2" charset="0"/>
              </a:rPr>
              <a:t>pd</a:t>
            </a:r>
            <a:r>
              <a:rPr lang="sl-SI" sz="2000" b="1" i="1" dirty="0" smtClean="0">
                <a:latin typeface="Boopee" panose="02000506020000020003" pitchFamily="2" charset="0"/>
              </a:rPr>
              <a:t> (4):</a:t>
            </a:r>
            <a:r>
              <a:rPr lang="sl-SI" sz="2000" dirty="0" smtClean="0">
                <a:latin typeface="Boopee" panose="02000506020000020003" pitchFamily="2" charset="0"/>
              </a:rPr>
              <a:t> 78 – 89 %;  </a:t>
            </a:r>
          </a:p>
          <a:p>
            <a:r>
              <a:rPr lang="sl-SI" sz="2000" b="1" i="1" dirty="0" err="1" smtClean="0">
                <a:latin typeface="Boopee" panose="02000506020000020003" pitchFamily="2" charset="0"/>
              </a:rPr>
              <a:t>db</a:t>
            </a:r>
            <a:r>
              <a:rPr lang="sl-SI" sz="2000" b="1" i="1" dirty="0" smtClean="0">
                <a:latin typeface="Boopee" panose="02000506020000020003" pitchFamily="2" charset="0"/>
              </a:rPr>
              <a:t> (3):</a:t>
            </a:r>
            <a:r>
              <a:rPr lang="sl-SI" sz="2000" dirty="0" smtClean="0">
                <a:latin typeface="Boopee" panose="02000506020000020003" pitchFamily="2" charset="0"/>
              </a:rPr>
              <a:t> 62 – 77 %,  </a:t>
            </a:r>
          </a:p>
          <a:p>
            <a:r>
              <a:rPr lang="sl-SI" sz="2000" b="1" i="1" dirty="0" err="1" smtClean="0">
                <a:latin typeface="Boopee" panose="02000506020000020003" pitchFamily="2" charset="0"/>
              </a:rPr>
              <a:t>zd</a:t>
            </a:r>
            <a:r>
              <a:rPr lang="sl-SI" sz="2000" b="1" i="1" dirty="0" smtClean="0">
                <a:latin typeface="Boopee" panose="02000506020000020003" pitchFamily="2" charset="0"/>
              </a:rPr>
              <a:t> (2):</a:t>
            </a:r>
            <a:r>
              <a:rPr lang="sl-SI" sz="2000" dirty="0" smtClean="0">
                <a:latin typeface="Boopee" panose="02000506020000020003" pitchFamily="2" charset="0"/>
              </a:rPr>
              <a:t> 48 – 61 %;  </a:t>
            </a:r>
          </a:p>
          <a:p>
            <a:r>
              <a:rPr lang="sl-SI" sz="2000" b="1" i="1" dirty="0" err="1" smtClean="0">
                <a:latin typeface="Boopee" panose="02000506020000020003" pitchFamily="2" charset="0"/>
              </a:rPr>
              <a:t>nzd</a:t>
            </a:r>
            <a:r>
              <a:rPr lang="sl-SI" sz="2000" b="1" i="1" dirty="0" smtClean="0">
                <a:latin typeface="Boopee" panose="02000506020000020003" pitchFamily="2" charset="0"/>
              </a:rPr>
              <a:t> (1):</a:t>
            </a:r>
            <a:r>
              <a:rPr lang="sl-SI" sz="2000" dirty="0" smtClean="0">
                <a:latin typeface="Boopee" panose="02000506020000020003" pitchFamily="2" charset="0"/>
              </a:rPr>
              <a:t> 0 – 47 %</a:t>
            </a:r>
          </a:p>
          <a:p>
            <a:r>
              <a:rPr lang="sl-SI" sz="2000" dirty="0" smtClean="0">
                <a:latin typeface="Boopee" panose="02000506020000020003" pitchFamily="2" charset="0"/>
              </a:rPr>
              <a:t>Če projekta ne pripraviš, je ocena </a:t>
            </a:r>
            <a:r>
              <a:rPr lang="sl-SI" sz="2000" dirty="0" err="1" smtClean="0">
                <a:latin typeface="Boopee" panose="02000506020000020003" pitchFamily="2" charset="0"/>
              </a:rPr>
              <a:t>nzd</a:t>
            </a:r>
            <a:r>
              <a:rPr lang="sl-SI" sz="2000" dirty="0" smtClean="0">
                <a:latin typeface="Boopee" panose="02000506020000020003" pitchFamily="2" charset="0"/>
              </a:rPr>
              <a:t>.</a:t>
            </a:r>
          </a:p>
          <a:p>
            <a:pPr marL="0" indent="0">
              <a:buFont typeface="Arial"/>
              <a:buNone/>
            </a:pPr>
            <a:r>
              <a:rPr lang="sl-SI" sz="2000" dirty="0" smtClean="0">
                <a:latin typeface="Boopee" panose="02000506020000020003" pitchFamily="2" charset="0"/>
              </a:rPr>
              <a:t> </a:t>
            </a:r>
          </a:p>
          <a:p>
            <a:pPr marL="0" indent="0">
              <a:buFont typeface="Arial"/>
              <a:buNone/>
            </a:pPr>
            <a:endParaRPr lang="sl-SI" sz="1400" dirty="0"/>
          </a:p>
        </p:txBody>
      </p:sp>
    </p:spTree>
    <p:extLst>
      <p:ext uri="{BB962C8B-B14F-4D97-AF65-F5344CB8AC3E}">
        <p14:creationId xmlns:p14="http://schemas.microsoft.com/office/powerpoint/2010/main" val="35580791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rgament 1 1"/>
          <p:cNvSpPr/>
          <p:nvPr/>
        </p:nvSpPr>
        <p:spPr>
          <a:xfrm>
            <a:off x="785609" y="708338"/>
            <a:ext cx="9775065" cy="4984124"/>
          </a:xfrm>
          <a:prstGeom prst="vertic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4000" dirty="0" smtClean="0">
                <a:latin typeface="Boopee" panose="02000506020000020003" pitchFamily="2" charset="0"/>
              </a:rPr>
              <a:t> </a:t>
            </a:r>
            <a:endParaRPr lang="sl-SI" sz="4000" dirty="0">
              <a:latin typeface="Boopee" panose="02000506020000020003" pitchFamily="2" charset="0"/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3090930" y="1880315"/>
            <a:ext cx="5808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3309869" y="837127"/>
            <a:ext cx="5808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600" b="1" dirty="0">
                <a:latin typeface="Boopee" panose="02000506020000020003" pitchFamily="2" charset="0"/>
              </a:rPr>
              <a:t>UVODNA NAVODILA </a:t>
            </a:r>
            <a:r>
              <a:rPr lang="sl-SI" sz="3600" b="1" dirty="0" smtClean="0">
                <a:latin typeface="Boopee" panose="02000506020000020003" pitchFamily="2" charset="0"/>
              </a:rPr>
              <a:t> ZA  DELO</a:t>
            </a:r>
            <a:endParaRPr lang="sl-SI" sz="3600" b="1" dirty="0">
              <a:latin typeface="Boopee" panose="02000506020000020003" pitchFamily="2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1880316" y="1474940"/>
            <a:ext cx="777883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l-SI" sz="3600" dirty="0" smtClean="0">
                <a:latin typeface="Boopee" panose="02000506020000020003" pitchFamily="2" charset="0"/>
              </a:rPr>
              <a:t>projekt boš izvajal-a  približno  5 ur (</a:t>
            </a:r>
            <a:r>
              <a:rPr lang="sl-SI" sz="3600" b="1" dirty="0" smtClean="0">
                <a:latin typeface="Boopee" panose="02000506020000020003" pitchFamily="2" charset="0"/>
              </a:rPr>
              <a:t>KULTURNI DAN),</a:t>
            </a:r>
          </a:p>
          <a:p>
            <a:pPr marL="285750" indent="-285750">
              <a:buFontTx/>
              <a:buChar char="-"/>
            </a:pPr>
            <a:r>
              <a:rPr lang="sl-SI" sz="3600" dirty="0" smtClean="0">
                <a:latin typeface="Boopee" panose="02000506020000020003" pitchFamily="2" charset="0"/>
              </a:rPr>
              <a:t>vse odgovore boš sproti </a:t>
            </a:r>
            <a:r>
              <a:rPr lang="sl-SI" sz="3600" b="1" u="sng" dirty="0" smtClean="0">
                <a:latin typeface="Boopee" panose="02000506020000020003" pitchFamily="2" charset="0"/>
              </a:rPr>
              <a:t>zapisoval-a v zvezek,</a:t>
            </a:r>
          </a:p>
          <a:p>
            <a:pPr marL="285750" indent="-285750">
              <a:buFontTx/>
              <a:buChar char="-"/>
            </a:pPr>
            <a:r>
              <a:rPr lang="sl-SI" sz="3600" dirty="0" smtClean="0">
                <a:latin typeface="Boopee" panose="02000506020000020003" pitchFamily="2" charset="0"/>
              </a:rPr>
              <a:t>po končanem delu, boš iz pridobljenih podatkov  naredil-a </a:t>
            </a:r>
            <a:r>
              <a:rPr lang="sl-SI" sz="3600" b="1" u="sng" dirty="0" smtClean="0">
                <a:latin typeface="Boopee" panose="02000506020000020003" pitchFamily="2" charset="0"/>
              </a:rPr>
              <a:t>plakat</a:t>
            </a:r>
            <a:r>
              <a:rPr lang="sl-SI" sz="3600" dirty="0" smtClean="0">
                <a:latin typeface="Boopee" panose="02000506020000020003" pitchFamily="2" charset="0"/>
              </a:rPr>
              <a:t>, ki ti bo v pomoč pri </a:t>
            </a:r>
            <a:r>
              <a:rPr lang="sl-SI" sz="3600" b="1" u="sng" dirty="0" smtClean="0">
                <a:latin typeface="Boopee" panose="02000506020000020003" pitchFamily="2" charset="0"/>
              </a:rPr>
              <a:t>predstavitvi tvojega dela.</a:t>
            </a:r>
          </a:p>
        </p:txBody>
      </p:sp>
    </p:spTree>
    <p:extLst>
      <p:ext uri="{BB962C8B-B14F-4D97-AF65-F5344CB8AC3E}">
        <p14:creationId xmlns:p14="http://schemas.microsoft.com/office/powerpoint/2010/main" val="9704751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645919" y="1576252"/>
            <a:ext cx="956201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sl-SI" sz="4400" u="sng" dirty="0">
                <a:latin typeface="Boopee" panose="02000506020000020003" pitchFamily="2" charset="0"/>
              </a:rPr>
              <a:t>predstavitve bodo potekale preko video srečanj </a:t>
            </a:r>
            <a:r>
              <a:rPr lang="sl-SI" sz="4400" b="1" u="sng" dirty="0" smtClean="0">
                <a:solidFill>
                  <a:srgbClr val="FF0000"/>
                </a:solidFill>
                <a:latin typeface="Boopee" panose="02000506020000020003" pitchFamily="2" charset="0"/>
              </a:rPr>
              <a:t> 28. 5. 2020</a:t>
            </a:r>
            <a:r>
              <a:rPr lang="sl-SI" sz="4400" u="sng" dirty="0">
                <a:solidFill>
                  <a:srgbClr val="FF0000"/>
                </a:solidFill>
                <a:latin typeface="Boopee" panose="02000506020000020003" pitchFamily="2" charset="0"/>
              </a:rPr>
              <a:t> </a:t>
            </a:r>
            <a:r>
              <a:rPr lang="sl-SI" sz="4400" u="sng" dirty="0" smtClean="0">
                <a:solidFill>
                  <a:srgbClr val="FF0000"/>
                </a:solidFill>
                <a:latin typeface="Boopee" panose="02000506020000020003" pitchFamily="2" charset="0"/>
              </a:rPr>
              <a:t>po skupinah,</a:t>
            </a:r>
            <a:endParaRPr lang="sl-SI" sz="4400" u="sng" dirty="0">
              <a:latin typeface="Boopee" panose="02000506020000020003" pitchFamily="2" charset="0"/>
            </a:endParaRPr>
          </a:p>
          <a:p>
            <a:pPr marL="285750" indent="-285750">
              <a:buFontTx/>
              <a:buChar char="-"/>
            </a:pPr>
            <a:r>
              <a:rPr lang="sl-SI" sz="4400" dirty="0">
                <a:solidFill>
                  <a:srgbClr val="FF0000"/>
                </a:solidFill>
                <a:latin typeface="Boopee" panose="02000506020000020003" pitchFamily="2" charset="0"/>
              </a:rPr>
              <a:t>plakat in predstavitev bosta </a:t>
            </a:r>
            <a:r>
              <a:rPr lang="sl-SI" sz="4400" dirty="0" smtClean="0">
                <a:solidFill>
                  <a:srgbClr val="FF0000"/>
                </a:solidFill>
                <a:latin typeface="Boopee" panose="02000506020000020003" pitchFamily="2" charset="0"/>
              </a:rPr>
              <a:t>ocenjena,</a:t>
            </a:r>
            <a:endParaRPr lang="sl-SI" sz="4400" dirty="0">
              <a:solidFill>
                <a:srgbClr val="FF0000"/>
              </a:solidFill>
              <a:latin typeface="Boopee" panose="02000506020000020003" pitchFamily="2" charset="0"/>
            </a:endParaRPr>
          </a:p>
          <a:p>
            <a:pPr marL="285750" indent="-285750">
              <a:buFontTx/>
              <a:buChar char="-"/>
            </a:pPr>
            <a:r>
              <a:rPr lang="sl-SI" sz="4400" dirty="0">
                <a:latin typeface="Boopee" panose="02000506020000020003" pitchFamily="2" charset="0"/>
              </a:rPr>
              <a:t>potrudi se pri spoznavanju </a:t>
            </a:r>
            <a:r>
              <a:rPr lang="sl-SI" sz="4400" dirty="0" smtClean="0">
                <a:latin typeface="Boopee" panose="02000506020000020003" pitchFamily="2" charset="0"/>
              </a:rPr>
              <a:t>preteklosti.</a:t>
            </a:r>
            <a:endParaRPr lang="sl-SI" sz="4400" dirty="0">
              <a:latin typeface="Boopee" panose="02000506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74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9A0177-88ED-4315-95E3-8410A17D1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4" name="Pergament 2 3"/>
          <p:cNvSpPr/>
          <p:nvPr/>
        </p:nvSpPr>
        <p:spPr>
          <a:xfrm>
            <a:off x="1030309" y="430974"/>
            <a:ext cx="10019764" cy="1970468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4800" b="1" dirty="0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Boopee" panose="02000506020000020003" pitchFamily="2" charset="0"/>
                <a:ea typeface="+mj-ea"/>
                <a:cs typeface="+mj-cs"/>
              </a:rPr>
              <a:t>Uvod v projektno delo</a:t>
            </a:r>
          </a:p>
          <a:p>
            <a:pPr algn="ctr"/>
            <a:r>
              <a:rPr lang="sl-SI" sz="32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Boopee" panose="02000506020000020003" pitchFamily="2" charset="0"/>
                <a:ea typeface="+mj-ea"/>
                <a:cs typeface="+mj-cs"/>
              </a:rPr>
              <a:t>P</a:t>
            </a:r>
            <a:r>
              <a:rPr lang="sl-SI" sz="3200" dirty="0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Boopee" panose="02000506020000020003" pitchFamily="2" charset="0"/>
                <a:ea typeface="+mj-ea"/>
                <a:cs typeface="+mj-cs"/>
              </a:rPr>
              <a:t>ri raziskovanju boš spoznaval-a preteklost v tvojem kraju.</a:t>
            </a:r>
          </a:p>
          <a:p>
            <a:pPr algn="ctr"/>
            <a:r>
              <a:rPr lang="en-US" sz="3100" dirty="0" err="1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Boopee" panose="02000506020000020003" pitchFamily="2" charset="0"/>
                <a:ea typeface="+mj-ea"/>
                <a:cs typeface="+mj-cs"/>
              </a:rPr>
              <a:t>Spodaj</a:t>
            </a:r>
            <a:r>
              <a:rPr lang="en-US" sz="3100" dirty="0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Boopee" panose="02000506020000020003" pitchFamily="2" charset="0"/>
                <a:ea typeface="+mj-ea"/>
                <a:cs typeface="+mj-cs"/>
              </a:rPr>
              <a:t> </a:t>
            </a:r>
            <a:r>
              <a:rPr lang="en-US" sz="31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Boopee" panose="02000506020000020003" pitchFamily="2" charset="0"/>
                <a:ea typeface="+mj-ea"/>
                <a:cs typeface="+mj-cs"/>
              </a:rPr>
              <a:t>so </a:t>
            </a:r>
            <a:r>
              <a:rPr lang="en-US" sz="3100" dirty="0" err="1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Boopee" panose="02000506020000020003" pitchFamily="2" charset="0"/>
                <a:ea typeface="+mj-ea"/>
                <a:cs typeface="+mj-cs"/>
              </a:rPr>
              <a:t>navedene</a:t>
            </a:r>
            <a:r>
              <a:rPr lang="en-US" sz="31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Boopee" panose="02000506020000020003" pitchFamily="2" charset="0"/>
                <a:ea typeface="+mj-ea"/>
                <a:cs typeface="+mj-cs"/>
              </a:rPr>
              <a:t> </a:t>
            </a:r>
            <a:r>
              <a:rPr lang="en-US" sz="3100" dirty="0" err="1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Boopee" panose="02000506020000020003" pitchFamily="2" charset="0"/>
                <a:ea typeface="+mj-ea"/>
                <a:cs typeface="+mj-cs"/>
              </a:rPr>
              <a:t>teme</a:t>
            </a:r>
            <a:r>
              <a:rPr lang="en-US" sz="31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Boopee" panose="02000506020000020003" pitchFamily="2" charset="0"/>
                <a:ea typeface="+mj-ea"/>
                <a:cs typeface="+mj-cs"/>
              </a:rPr>
              <a:t>, </a:t>
            </a:r>
            <a:r>
              <a:rPr lang="en-US" sz="3100" dirty="0" err="1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Boopee" panose="02000506020000020003" pitchFamily="2" charset="0"/>
                <a:ea typeface="+mj-ea"/>
                <a:cs typeface="+mj-cs"/>
              </a:rPr>
              <a:t>ki</a:t>
            </a:r>
            <a:r>
              <a:rPr lang="en-US" sz="31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Boopee" panose="02000506020000020003" pitchFamily="2" charset="0"/>
                <a:ea typeface="+mj-ea"/>
                <a:cs typeface="+mj-cs"/>
              </a:rPr>
              <a:t> </a:t>
            </a:r>
            <a:r>
              <a:rPr lang="en-US" sz="3100" dirty="0" err="1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Boopee" panose="02000506020000020003" pitchFamily="2" charset="0"/>
                <a:ea typeface="+mj-ea"/>
                <a:cs typeface="+mj-cs"/>
              </a:rPr>
              <a:t>ti</a:t>
            </a:r>
            <a:r>
              <a:rPr lang="en-US" sz="31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Boopee" panose="02000506020000020003" pitchFamily="2" charset="0"/>
                <a:ea typeface="+mj-ea"/>
                <a:cs typeface="+mj-cs"/>
              </a:rPr>
              <a:t> </a:t>
            </a:r>
            <a:r>
              <a:rPr lang="en-US" sz="3100" dirty="0" err="1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Boopee" panose="02000506020000020003" pitchFamily="2" charset="0"/>
                <a:ea typeface="+mj-ea"/>
                <a:cs typeface="+mj-cs"/>
              </a:rPr>
              <a:t>bodo</a:t>
            </a:r>
            <a:r>
              <a:rPr lang="en-US" sz="31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Boopee" panose="02000506020000020003" pitchFamily="2" charset="0"/>
                <a:ea typeface="+mj-ea"/>
                <a:cs typeface="+mj-cs"/>
              </a:rPr>
              <a:t> v </a:t>
            </a:r>
            <a:r>
              <a:rPr lang="en-US" sz="3100" dirty="0" err="1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Boopee" panose="02000506020000020003" pitchFamily="2" charset="0"/>
                <a:ea typeface="+mj-ea"/>
                <a:cs typeface="+mj-cs"/>
              </a:rPr>
              <a:t>pomoč</a:t>
            </a:r>
            <a:r>
              <a:rPr lang="sl-SI" sz="3100" dirty="0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Boopee" panose="02000506020000020003" pitchFamily="2" charset="0"/>
                <a:ea typeface="+mj-ea"/>
                <a:cs typeface="+mj-cs"/>
              </a:rPr>
              <a:t>.</a:t>
            </a:r>
            <a:r>
              <a:rPr lang="en-US" sz="3100" dirty="0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Boopee" panose="02000506020000020003" pitchFamily="2" charset="0"/>
                <a:ea typeface="+mj-ea"/>
                <a:cs typeface="+mj-cs"/>
              </a:rPr>
              <a:t> </a:t>
            </a:r>
            <a:r>
              <a:rPr lang="sl-SI" sz="3100" dirty="0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Boopee" panose="02000506020000020003" pitchFamily="2" charset="0"/>
                <a:ea typeface="+mj-ea"/>
                <a:cs typeface="+mj-cs"/>
              </a:rPr>
              <a:t> </a:t>
            </a:r>
            <a:endParaRPr lang="sl-SI" dirty="0">
              <a:latin typeface="Boopee" panose="02000506020000020003" pitchFamily="2" charset="0"/>
            </a:endParaRPr>
          </a:p>
        </p:txBody>
      </p:sp>
      <p:sp>
        <p:nvSpPr>
          <p:cNvPr id="5" name="Pergament 1 4"/>
          <p:cNvSpPr/>
          <p:nvPr/>
        </p:nvSpPr>
        <p:spPr>
          <a:xfrm>
            <a:off x="2046435" y="2401442"/>
            <a:ext cx="7559899" cy="3773511"/>
          </a:xfrm>
          <a:prstGeom prst="vertic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sl-SI" sz="24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                            </a:t>
            </a:r>
            <a:r>
              <a:rPr lang="en-US" sz="3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oopee" panose="02000506020000020003" pitchFamily="2" charset="0"/>
              </a:rPr>
              <a:t>TEME </a:t>
            </a:r>
            <a:r>
              <a:rPr lang="en-US" sz="3600" b="1" dirty="0">
                <a:solidFill>
                  <a:prstClr val="black">
                    <a:lumMod val="85000"/>
                    <a:lumOff val="15000"/>
                  </a:prstClr>
                </a:solidFill>
                <a:latin typeface="Boopee" panose="02000506020000020003" pitchFamily="2" charset="0"/>
              </a:rPr>
              <a:t>:</a:t>
            </a:r>
            <a:endParaRPr lang="en-US" sz="2400" b="1" dirty="0">
              <a:solidFill>
                <a:prstClr val="black">
                  <a:lumMod val="85000"/>
                  <a:lumOff val="15000"/>
                </a:prstClr>
              </a:solidFill>
              <a:latin typeface="Boopee" panose="02000506020000020003" pitchFamily="2" charset="0"/>
            </a:endParaRP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oopee" panose="02000506020000020003" pitchFamily="2" charset="0"/>
              </a:rPr>
              <a:t>VSAKDANJIK</a:t>
            </a:r>
            <a:r>
              <a:rPr lang="sl-SI" sz="20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oopee" panose="02000506020000020003" pitchFamily="2" charset="0"/>
              </a:rPr>
              <a:t> </a:t>
            </a:r>
            <a:r>
              <a:rPr lang="en-US" sz="20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oopee" panose="02000506020000020003" pitchFamily="2" charset="0"/>
              </a:rPr>
              <a:t> </a:t>
            </a:r>
            <a:r>
              <a:rPr 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Boopee" panose="02000506020000020003" pitchFamily="2" charset="0"/>
              </a:rPr>
              <a:t>OTROK  V  PRETEKLOSTI</a:t>
            </a:r>
          </a:p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Boopee" panose="02000506020000020003" pitchFamily="2" charset="0"/>
              </a:rPr>
              <a:t>PRAZNIKI  V  PRETEKLOSTI</a:t>
            </a:r>
          </a:p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oopee" panose="02000506020000020003" pitchFamily="2" charset="0"/>
              </a:rPr>
              <a:t>OBLA</a:t>
            </a:r>
            <a:r>
              <a:rPr lang="sl-SI" sz="20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oopee" panose="02000506020000020003" pitchFamily="2" charset="0"/>
              </a:rPr>
              <a:t>ČILA IN OBUTEV  </a:t>
            </a:r>
            <a:r>
              <a:rPr lang="en-US" sz="20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oopee" panose="02000506020000020003" pitchFamily="2" charset="0"/>
              </a:rPr>
              <a:t>V  </a:t>
            </a:r>
            <a:r>
              <a:rPr 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Boopee" panose="02000506020000020003" pitchFamily="2" charset="0"/>
              </a:rPr>
              <a:t>PRETEKLOSTI</a:t>
            </a:r>
          </a:p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Boopee" panose="02000506020000020003" pitchFamily="2" charset="0"/>
              </a:rPr>
              <a:t>OTROŠKE IGRE  V  PRETEKLOSTI</a:t>
            </a:r>
          </a:p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Boopee" panose="02000506020000020003" pitchFamily="2" charset="0"/>
              </a:rPr>
              <a:t>ŠOLSTVO  V  PRETEKLOSTI</a:t>
            </a:r>
          </a:p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oopee" panose="02000506020000020003" pitchFamily="2" charset="0"/>
              </a:rPr>
              <a:t>PREHRANA</a:t>
            </a:r>
            <a:r>
              <a:rPr lang="sl-SI" sz="20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oopee" panose="02000506020000020003" pitchFamily="2" charset="0"/>
              </a:rPr>
              <a:t> </a:t>
            </a:r>
            <a:r>
              <a:rPr lang="en-US" sz="20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oopee" panose="02000506020000020003" pitchFamily="2" charset="0"/>
              </a:rPr>
              <a:t> </a:t>
            </a:r>
            <a:r>
              <a:rPr 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Boopee" panose="02000506020000020003" pitchFamily="2" charset="0"/>
              </a:rPr>
              <a:t>V  PRETEKLOSTI</a:t>
            </a:r>
          </a:p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oopee" panose="02000506020000020003" pitchFamily="2" charset="0"/>
              </a:rPr>
              <a:t>PREDMETI</a:t>
            </a:r>
            <a:r>
              <a:rPr lang="sl-SI" sz="20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oopee" panose="02000506020000020003" pitchFamily="2" charset="0"/>
              </a:rPr>
              <a:t> </a:t>
            </a:r>
            <a:r>
              <a:rPr lang="en-US" sz="20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oopee" panose="02000506020000020003" pitchFamily="2" charset="0"/>
              </a:rPr>
              <a:t> </a:t>
            </a:r>
            <a:r>
              <a:rPr 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Boopee" panose="02000506020000020003" pitchFamily="2" charset="0"/>
              </a:rPr>
              <a:t>ZA VSAKODNEVNO UPORABO V  PRETEKLOSTI</a:t>
            </a:r>
            <a:endParaRPr lang="en-US" b="1" dirty="0">
              <a:solidFill>
                <a:prstClr val="black">
                  <a:lumMod val="85000"/>
                  <a:lumOff val="15000"/>
                </a:prstClr>
              </a:solidFill>
              <a:latin typeface="Boopee" panose="02000506020000020003" pitchFamily="2" charset="0"/>
            </a:endParaRPr>
          </a:p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Wingdings" panose="05000000000000000000" pitchFamily="2" charset="2"/>
              <a:buChar char="Ø"/>
            </a:pPr>
            <a:endParaRPr lang="sl-SI" sz="24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3" name="Val 2"/>
          <p:cNvSpPr/>
          <p:nvPr/>
        </p:nvSpPr>
        <p:spPr>
          <a:xfrm rot="1798900">
            <a:off x="9375820" y="3928056"/>
            <a:ext cx="1880315" cy="1081826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dirty="0" smtClean="0">
                <a:latin typeface="Boopee" panose="02000506020000020003" pitchFamily="2" charset="0"/>
              </a:rPr>
              <a:t>ŽELIM TI VELIKO ZABAVE IN UČENJA </a:t>
            </a:r>
            <a:endParaRPr lang="sl-SI" sz="2000" dirty="0">
              <a:latin typeface="Boopee" panose="02000506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6046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rgament 1 1"/>
          <p:cNvSpPr/>
          <p:nvPr/>
        </p:nvSpPr>
        <p:spPr>
          <a:xfrm>
            <a:off x="302651" y="682580"/>
            <a:ext cx="11314091" cy="5550795"/>
          </a:xfrm>
          <a:prstGeom prst="verticalScroll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endParaRPr lang="sl-SI" sz="2000" dirty="0" smtClean="0"/>
          </a:p>
          <a:p>
            <a:pPr marL="342900" indent="-342900">
              <a:buAutoNum type="arabicPeriod"/>
            </a:pPr>
            <a:r>
              <a:rPr lang="en-US" sz="3200" dirty="0" err="1" smtClean="0">
                <a:latin typeface="Boopee" panose="02000506020000020003" pitchFamily="2" charset="0"/>
              </a:rPr>
              <a:t>Razmisli</a:t>
            </a:r>
            <a:r>
              <a:rPr lang="en-US" sz="3200" dirty="0">
                <a:latin typeface="Boopee" panose="02000506020000020003" pitchFamily="2" charset="0"/>
              </a:rPr>
              <a:t>, </a:t>
            </a:r>
            <a:r>
              <a:rPr lang="en-US" sz="3200" dirty="0" err="1">
                <a:latin typeface="Boopee" panose="02000506020000020003" pitchFamily="2" charset="0"/>
              </a:rPr>
              <a:t>kaj</a:t>
            </a:r>
            <a:r>
              <a:rPr lang="en-US" sz="3200" dirty="0">
                <a:latin typeface="Boopee" panose="02000506020000020003" pitchFamily="2" charset="0"/>
              </a:rPr>
              <a:t> </a:t>
            </a:r>
            <a:r>
              <a:rPr lang="en-US" sz="3200" dirty="0" err="1">
                <a:latin typeface="Boopee" panose="02000506020000020003" pitchFamily="2" charset="0"/>
              </a:rPr>
              <a:t>boš</a:t>
            </a:r>
            <a:r>
              <a:rPr lang="en-US" sz="3200" dirty="0">
                <a:latin typeface="Boopee" panose="02000506020000020003" pitchFamily="2" charset="0"/>
              </a:rPr>
              <a:t> </a:t>
            </a:r>
            <a:r>
              <a:rPr lang="en-US" sz="3200" dirty="0" err="1">
                <a:latin typeface="Boopee" panose="02000506020000020003" pitchFamily="2" charset="0"/>
              </a:rPr>
              <a:t>pri</a:t>
            </a:r>
            <a:r>
              <a:rPr lang="en-US" sz="3200" dirty="0">
                <a:latin typeface="Boopee" panose="02000506020000020003" pitchFamily="2" charset="0"/>
              </a:rPr>
              <a:t> </a:t>
            </a:r>
            <a:r>
              <a:rPr lang="en-US" sz="3200" dirty="0" err="1">
                <a:latin typeface="Boopee" panose="02000506020000020003" pitchFamily="2" charset="0"/>
              </a:rPr>
              <a:t>vsaki</a:t>
            </a:r>
            <a:r>
              <a:rPr lang="en-US" sz="3200" dirty="0">
                <a:latin typeface="Boopee" panose="02000506020000020003" pitchFamily="2" charset="0"/>
              </a:rPr>
              <a:t> </a:t>
            </a:r>
            <a:r>
              <a:rPr lang="en-US" sz="3200" dirty="0" err="1">
                <a:latin typeface="Boopee" panose="02000506020000020003" pitchFamily="2" charset="0"/>
              </a:rPr>
              <a:t>temi</a:t>
            </a:r>
            <a:r>
              <a:rPr lang="en-US" sz="3200" dirty="0">
                <a:latin typeface="Boopee" panose="02000506020000020003" pitchFamily="2" charset="0"/>
              </a:rPr>
              <a:t> </a:t>
            </a:r>
            <a:r>
              <a:rPr lang="en-US" sz="3200" dirty="0" err="1">
                <a:latin typeface="Boopee" panose="02000506020000020003" pitchFamily="2" charset="0"/>
              </a:rPr>
              <a:t>raziskoval</a:t>
            </a:r>
            <a:r>
              <a:rPr lang="en-US" sz="3200" dirty="0">
                <a:latin typeface="Boopee" panose="02000506020000020003" pitchFamily="2" charset="0"/>
              </a:rPr>
              <a:t> .</a:t>
            </a:r>
          </a:p>
          <a:p>
            <a:pPr marL="342900" indent="-342900">
              <a:buAutoNum type="arabicPeriod"/>
            </a:pPr>
            <a:r>
              <a:rPr lang="en-US" sz="3200" dirty="0" err="1">
                <a:latin typeface="Boopee" panose="02000506020000020003" pitchFamily="2" charset="0"/>
              </a:rPr>
              <a:t>Naredi</a:t>
            </a:r>
            <a:r>
              <a:rPr lang="en-US" sz="3200" dirty="0">
                <a:latin typeface="Boopee" panose="02000506020000020003" pitchFamily="2" charset="0"/>
              </a:rPr>
              <a:t> </a:t>
            </a:r>
            <a:r>
              <a:rPr lang="en-US" sz="3200" dirty="0" err="1">
                <a:latin typeface="Boopee" panose="02000506020000020003" pitchFamily="2" charset="0"/>
              </a:rPr>
              <a:t>si</a:t>
            </a:r>
            <a:r>
              <a:rPr lang="en-US" sz="3200" dirty="0">
                <a:latin typeface="Boopee" panose="02000506020000020003" pitchFamily="2" charset="0"/>
              </a:rPr>
              <a:t> </a:t>
            </a:r>
            <a:r>
              <a:rPr lang="en-US" sz="3200" b="1" dirty="0" err="1">
                <a:latin typeface="Boopee" panose="02000506020000020003" pitchFamily="2" charset="0"/>
              </a:rPr>
              <a:t>načrt</a:t>
            </a:r>
            <a:r>
              <a:rPr lang="en-US" sz="3200" b="1" dirty="0">
                <a:latin typeface="Boopee" panose="02000506020000020003" pitchFamily="2" charset="0"/>
              </a:rPr>
              <a:t> – </a:t>
            </a:r>
            <a:r>
              <a:rPr lang="en-US" sz="3200" b="1" dirty="0" err="1">
                <a:latin typeface="Boopee" panose="02000506020000020003" pitchFamily="2" charset="0"/>
              </a:rPr>
              <a:t>miselni</a:t>
            </a:r>
            <a:r>
              <a:rPr lang="en-US" sz="3200" b="1" dirty="0">
                <a:latin typeface="Boopee" panose="02000506020000020003" pitchFamily="2" charset="0"/>
              </a:rPr>
              <a:t> </a:t>
            </a:r>
            <a:r>
              <a:rPr lang="en-US" sz="3200" dirty="0" err="1">
                <a:latin typeface="Boopee" panose="02000506020000020003" pitchFamily="2" charset="0"/>
              </a:rPr>
              <a:t>vzorec</a:t>
            </a:r>
            <a:r>
              <a:rPr lang="en-US" sz="3200" dirty="0">
                <a:latin typeface="Boopee" panose="02000506020000020003" pitchFamily="2" charset="0"/>
              </a:rPr>
              <a:t>, </a:t>
            </a:r>
            <a:r>
              <a:rPr lang="en-US" sz="3200" dirty="0" err="1">
                <a:latin typeface="Boopee" panose="02000506020000020003" pitchFamily="2" charset="0"/>
              </a:rPr>
              <a:t>pomagaj</a:t>
            </a:r>
            <a:r>
              <a:rPr lang="en-US" sz="3200" dirty="0">
                <a:latin typeface="Boopee" panose="02000506020000020003" pitchFamily="2" charset="0"/>
              </a:rPr>
              <a:t> </a:t>
            </a:r>
            <a:r>
              <a:rPr lang="en-US" sz="3200" dirty="0" err="1">
                <a:latin typeface="Boopee" panose="02000506020000020003" pitchFamily="2" charset="0"/>
              </a:rPr>
              <a:t>si</a:t>
            </a:r>
            <a:r>
              <a:rPr lang="en-US" sz="3200" dirty="0">
                <a:latin typeface="Boopee" panose="02000506020000020003" pitchFamily="2" charset="0"/>
              </a:rPr>
              <a:t> s  </a:t>
            </a:r>
            <a:r>
              <a:rPr lang="en-US" sz="3200" dirty="0" err="1">
                <a:latin typeface="Boopee" panose="02000506020000020003" pitchFamily="2" charset="0"/>
              </a:rPr>
              <a:t>spodnjimi</a:t>
            </a:r>
            <a:r>
              <a:rPr lang="en-US" sz="3200" dirty="0">
                <a:latin typeface="Boopee" panose="02000506020000020003" pitchFamily="2" charset="0"/>
              </a:rPr>
              <a:t> </a:t>
            </a:r>
            <a:r>
              <a:rPr lang="en-US" sz="3200" dirty="0" err="1">
                <a:latin typeface="Boopee" panose="02000506020000020003" pitchFamily="2" charset="0"/>
              </a:rPr>
              <a:t>vprašanji</a:t>
            </a:r>
            <a:r>
              <a:rPr lang="en-US" sz="3200" dirty="0">
                <a:latin typeface="Boopee" panose="02000506020000020003" pitchFamily="2" charset="0"/>
              </a:rPr>
              <a:t>, </a:t>
            </a:r>
            <a:r>
              <a:rPr lang="en-US" sz="3200" dirty="0" err="1">
                <a:latin typeface="Boopee" panose="02000506020000020003" pitchFamily="2" charset="0"/>
              </a:rPr>
              <a:t>lahko</a:t>
            </a:r>
            <a:r>
              <a:rPr lang="en-US" sz="3200" dirty="0">
                <a:latin typeface="Boopee" panose="02000506020000020003" pitchFamily="2" charset="0"/>
              </a:rPr>
              <a:t> pa </a:t>
            </a:r>
            <a:r>
              <a:rPr lang="en-US" sz="3200" dirty="0" err="1">
                <a:latin typeface="Boopee" panose="02000506020000020003" pitchFamily="2" charset="0"/>
              </a:rPr>
              <a:t>dodaš</a:t>
            </a:r>
            <a:r>
              <a:rPr lang="en-US" sz="3200" dirty="0">
                <a:latin typeface="Boopee" panose="02000506020000020003" pitchFamily="2" charset="0"/>
              </a:rPr>
              <a:t> </a:t>
            </a:r>
            <a:r>
              <a:rPr lang="en-US" sz="3200" dirty="0" err="1">
                <a:latin typeface="Boopee" panose="02000506020000020003" pitchFamily="2" charset="0"/>
              </a:rPr>
              <a:t>še</a:t>
            </a:r>
            <a:r>
              <a:rPr lang="en-US" sz="3200" dirty="0">
                <a:latin typeface="Boopee" panose="02000506020000020003" pitchFamily="2" charset="0"/>
              </a:rPr>
              <a:t> </a:t>
            </a:r>
            <a:r>
              <a:rPr lang="en-US" sz="3200" dirty="0" err="1">
                <a:latin typeface="Boopee" panose="02000506020000020003" pitchFamily="2" charset="0"/>
              </a:rPr>
              <a:t>kakšno</a:t>
            </a:r>
            <a:r>
              <a:rPr lang="en-US" sz="3200" dirty="0">
                <a:latin typeface="Boopee" panose="02000506020000020003" pitchFamily="2" charset="0"/>
              </a:rPr>
              <a:t> </a:t>
            </a:r>
            <a:r>
              <a:rPr lang="en-US" sz="3200" dirty="0" err="1">
                <a:latin typeface="Boopee" panose="02000506020000020003" pitchFamily="2" charset="0"/>
              </a:rPr>
              <a:t>svojo</a:t>
            </a:r>
            <a:r>
              <a:rPr lang="en-US" sz="3200" dirty="0">
                <a:latin typeface="Boopee" panose="02000506020000020003" pitchFamily="2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3200" dirty="0">
                <a:latin typeface="Boopee" panose="02000506020000020003" pitchFamily="2" charset="0"/>
              </a:rPr>
              <a:t>Med </a:t>
            </a:r>
            <a:r>
              <a:rPr lang="en-US" sz="3200" dirty="0" err="1">
                <a:latin typeface="Boopee" panose="02000506020000020003" pitchFamily="2" charset="0"/>
              </a:rPr>
              <a:t>sorodniki</a:t>
            </a:r>
            <a:r>
              <a:rPr lang="en-US" sz="3200" dirty="0">
                <a:latin typeface="Boopee" panose="02000506020000020003" pitchFamily="2" charset="0"/>
              </a:rPr>
              <a:t>, </a:t>
            </a:r>
            <a:r>
              <a:rPr lang="en-US" sz="3200" dirty="0" err="1">
                <a:latin typeface="Boopee" panose="02000506020000020003" pitchFamily="2" charset="0"/>
              </a:rPr>
              <a:t>sosedi</a:t>
            </a:r>
            <a:r>
              <a:rPr lang="en-US" sz="3200" dirty="0">
                <a:latin typeface="Boopee" panose="02000506020000020003" pitchFamily="2" charset="0"/>
              </a:rPr>
              <a:t>, </a:t>
            </a:r>
            <a:r>
              <a:rPr lang="en-US" sz="3200" dirty="0" err="1">
                <a:latin typeface="Boopee" panose="02000506020000020003" pitchFamily="2" charset="0"/>
              </a:rPr>
              <a:t>prijatelji</a:t>
            </a:r>
            <a:r>
              <a:rPr lang="en-US" sz="3200" dirty="0">
                <a:latin typeface="Boopee" panose="02000506020000020003" pitchFamily="2" charset="0"/>
              </a:rPr>
              <a:t> </a:t>
            </a:r>
            <a:r>
              <a:rPr lang="en-US" sz="3200" dirty="0" err="1">
                <a:latin typeface="Boopee" panose="02000506020000020003" pitchFamily="2" charset="0"/>
              </a:rPr>
              <a:t>prosi</a:t>
            </a:r>
            <a:r>
              <a:rPr lang="en-US" sz="3200" dirty="0">
                <a:latin typeface="Boopee" panose="02000506020000020003" pitchFamily="2" charset="0"/>
              </a:rPr>
              <a:t> </a:t>
            </a:r>
            <a:r>
              <a:rPr lang="sl-SI" sz="3200" dirty="0" smtClean="0">
                <a:solidFill>
                  <a:srgbClr val="FF0000"/>
                </a:solidFill>
                <a:latin typeface="Boopee" panose="02000506020000020003" pitchFamily="2" charset="0"/>
              </a:rPr>
              <a:t>eno</a:t>
            </a:r>
            <a:r>
              <a:rPr lang="en-US" sz="3200" dirty="0" smtClean="0">
                <a:solidFill>
                  <a:srgbClr val="FF0000"/>
                </a:solidFill>
                <a:latin typeface="Boopee" panose="02000506020000020003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Boopee" panose="02000506020000020003" pitchFamily="2" charset="0"/>
              </a:rPr>
              <a:t>starejš</a:t>
            </a:r>
            <a:r>
              <a:rPr lang="sl-SI" sz="3200" dirty="0">
                <a:solidFill>
                  <a:srgbClr val="FF0000"/>
                </a:solidFill>
                <a:latin typeface="Boopee" panose="02000506020000020003" pitchFamily="2" charset="0"/>
              </a:rPr>
              <a:t>o</a:t>
            </a:r>
            <a:r>
              <a:rPr lang="en-US" sz="3200" dirty="0" smtClean="0">
                <a:solidFill>
                  <a:srgbClr val="FF0000"/>
                </a:solidFill>
                <a:latin typeface="Boopee" panose="02000506020000020003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Boopee" panose="02000506020000020003" pitchFamily="2" charset="0"/>
              </a:rPr>
              <a:t>oseb</a:t>
            </a:r>
            <a:r>
              <a:rPr lang="sl-SI" sz="3200" dirty="0" smtClean="0">
                <a:solidFill>
                  <a:srgbClr val="FF0000"/>
                </a:solidFill>
                <a:latin typeface="Boopee" panose="02000506020000020003" pitchFamily="2" charset="0"/>
              </a:rPr>
              <a:t>o </a:t>
            </a:r>
            <a:r>
              <a:rPr lang="sl-SI" sz="3200" dirty="0" smtClean="0">
                <a:latin typeface="Boopee" panose="02000506020000020003" pitchFamily="2" charset="0"/>
              </a:rPr>
              <a:t>(starost nad 65 let)</a:t>
            </a:r>
            <a:r>
              <a:rPr lang="en-US" sz="3200" dirty="0" smtClean="0">
                <a:latin typeface="Boopee" panose="02000506020000020003" pitchFamily="2" charset="0"/>
              </a:rPr>
              <a:t>, </a:t>
            </a:r>
            <a:r>
              <a:rPr lang="en-US" sz="3200" dirty="0">
                <a:latin typeface="Boopee" panose="02000506020000020003" pitchFamily="2" charset="0"/>
              </a:rPr>
              <a:t>da </a:t>
            </a:r>
            <a:r>
              <a:rPr lang="en-US" sz="3200" dirty="0" err="1">
                <a:latin typeface="Boopee" panose="02000506020000020003" pitchFamily="2" charset="0"/>
              </a:rPr>
              <a:t>ti</a:t>
            </a:r>
            <a:r>
              <a:rPr lang="en-US" sz="3200" dirty="0">
                <a:latin typeface="Boopee" panose="02000506020000020003" pitchFamily="2" charset="0"/>
              </a:rPr>
              <a:t> </a:t>
            </a:r>
            <a:r>
              <a:rPr lang="en-US" sz="3200" dirty="0" err="1">
                <a:latin typeface="Boopee" panose="02000506020000020003" pitchFamily="2" charset="0"/>
              </a:rPr>
              <a:t>ustno</a:t>
            </a:r>
            <a:r>
              <a:rPr lang="en-US" sz="3200" dirty="0">
                <a:latin typeface="Boopee" panose="02000506020000020003" pitchFamily="2" charset="0"/>
              </a:rPr>
              <a:t> </a:t>
            </a:r>
            <a:r>
              <a:rPr lang="en-US" sz="3200" dirty="0" smtClean="0">
                <a:latin typeface="Boopee" panose="02000506020000020003" pitchFamily="2" charset="0"/>
              </a:rPr>
              <a:t>(</a:t>
            </a:r>
            <a:r>
              <a:rPr lang="sl-SI" sz="3200" dirty="0" smtClean="0">
                <a:latin typeface="Boopee" panose="02000506020000020003" pitchFamily="2" charset="0"/>
              </a:rPr>
              <a:t>osebno ali </a:t>
            </a:r>
            <a:r>
              <a:rPr lang="en-US" sz="3200" dirty="0" err="1" smtClean="0">
                <a:latin typeface="Boopee" panose="02000506020000020003" pitchFamily="2" charset="0"/>
              </a:rPr>
              <a:t>po</a:t>
            </a:r>
            <a:r>
              <a:rPr lang="en-US" sz="3200" dirty="0" smtClean="0">
                <a:latin typeface="Boopee" panose="02000506020000020003" pitchFamily="2" charset="0"/>
              </a:rPr>
              <a:t> </a:t>
            </a:r>
            <a:r>
              <a:rPr lang="en-US" sz="3200" dirty="0" err="1">
                <a:latin typeface="Boopee" panose="02000506020000020003" pitchFamily="2" charset="0"/>
              </a:rPr>
              <a:t>telefonu</a:t>
            </a:r>
            <a:r>
              <a:rPr lang="en-US" sz="3200" dirty="0">
                <a:latin typeface="Boopee" panose="02000506020000020003" pitchFamily="2" charset="0"/>
              </a:rPr>
              <a:t>) </a:t>
            </a:r>
            <a:r>
              <a:rPr lang="en-US" sz="3200" dirty="0" err="1" smtClean="0">
                <a:latin typeface="Boopee" panose="02000506020000020003" pitchFamily="2" charset="0"/>
              </a:rPr>
              <a:t>odgovori</a:t>
            </a:r>
            <a:r>
              <a:rPr lang="en-US" sz="3200" dirty="0" smtClean="0">
                <a:latin typeface="Boopee" panose="02000506020000020003" pitchFamily="2" charset="0"/>
              </a:rPr>
              <a:t> </a:t>
            </a:r>
            <a:r>
              <a:rPr lang="en-US" sz="3200" dirty="0" err="1">
                <a:latin typeface="Boopee" panose="02000506020000020003" pitchFamily="2" charset="0"/>
              </a:rPr>
              <a:t>na</a:t>
            </a:r>
            <a:r>
              <a:rPr lang="en-US" sz="3200" dirty="0">
                <a:latin typeface="Boopee" panose="02000506020000020003" pitchFamily="2" charset="0"/>
              </a:rPr>
              <a:t> </a:t>
            </a:r>
            <a:r>
              <a:rPr lang="en-US" sz="3200" dirty="0" err="1">
                <a:latin typeface="Boopee" panose="02000506020000020003" pitchFamily="2" charset="0"/>
              </a:rPr>
              <a:t>vprašanja</a:t>
            </a:r>
            <a:r>
              <a:rPr lang="en-US" sz="3200" dirty="0">
                <a:latin typeface="Boopee" panose="02000506020000020003" pitchFamily="2" charset="0"/>
              </a:rPr>
              <a:t>. </a:t>
            </a:r>
            <a:r>
              <a:rPr lang="en-US" sz="3200" dirty="0" err="1">
                <a:latin typeface="Boopee" panose="02000506020000020003" pitchFamily="2" charset="0"/>
              </a:rPr>
              <a:t>Odgovore</a:t>
            </a:r>
            <a:r>
              <a:rPr lang="en-US" sz="3200" dirty="0">
                <a:latin typeface="Boopee" panose="02000506020000020003" pitchFamily="2" charset="0"/>
              </a:rPr>
              <a:t> </a:t>
            </a:r>
            <a:r>
              <a:rPr lang="en-US" sz="3200" dirty="0" err="1">
                <a:latin typeface="Boopee" panose="02000506020000020003" pitchFamily="2" charset="0"/>
              </a:rPr>
              <a:t>si</a:t>
            </a:r>
            <a:r>
              <a:rPr lang="en-US" sz="3200" dirty="0">
                <a:latin typeface="Boopee" panose="02000506020000020003" pitchFamily="2" charset="0"/>
              </a:rPr>
              <a:t> </a:t>
            </a:r>
            <a:r>
              <a:rPr lang="en-US" sz="3200" dirty="0" err="1">
                <a:latin typeface="Boopee" panose="02000506020000020003" pitchFamily="2" charset="0"/>
              </a:rPr>
              <a:t>zapiši</a:t>
            </a:r>
            <a:r>
              <a:rPr lang="en-US" sz="3200" dirty="0">
                <a:latin typeface="Boopee" panose="02000506020000020003" pitchFamily="2" charset="0"/>
              </a:rPr>
              <a:t>. </a:t>
            </a:r>
            <a:r>
              <a:rPr lang="en-US" sz="3200" u="sng" dirty="0">
                <a:latin typeface="Boopee" panose="02000506020000020003" pitchFamily="2" charset="0"/>
              </a:rPr>
              <a:t>Ne </a:t>
            </a:r>
            <a:r>
              <a:rPr lang="en-US" sz="3200" u="sng" dirty="0" err="1">
                <a:latin typeface="Boopee" panose="02000506020000020003" pitchFamily="2" charset="0"/>
              </a:rPr>
              <a:t>pozabi</a:t>
            </a:r>
            <a:r>
              <a:rPr lang="en-US" sz="3200" u="sng" dirty="0">
                <a:latin typeface="Boopee" panose="02000506020000020003" pitchFamily="2" charset="0"/>
              </a:rPr>
              <a:t> </a:t>
            </a:r>
            <a:r>
              <a:rPr lang="en-US" sz="3200" u="sng" dirty="0" err="1">
                <a:latin typeface="Boopee" panose="02000506020000020003" pitchFamily="2" charset="0"/>
              </a:rPr>
              <a:t>tudi</a:t>
            </a:r>
            <a:r>
              <a:rPr lang="en-US" sz="3200" u="sng" dirty="0">
                <a:latin typeface="Boopee" panose="02000506020000020003" pitchFamily="2" charset="0"/>
              </a:rPr>
              <a:t> </a:t>
            </a:r>
            <a:r>
              <a:rPr lang="en-US" sz="3200" u="sng" dirty="0" err="1">
                <a:latin typeface="Boopee" panose="02000506020000020003" pitchFamily="2" charset="0"/>
              </a:rPr>
              <a:t>napisati</a:t>
            </a:r>
            <a:r>
              <a:rPr lang="en-US" sz="3200" u="sng" dirty="0">
                <a:latin typeface="Boopee" panose="02000506020000020003" pitchFamily="2" charset="0"/>
              </a:rPr>
              <a:t> </a:t>
            </a:r>
            <a:r>
              <a:rPr lang="en-US" sz="3200" u="sng" dirty="0" err="1">
                <a:latin typeface="Boopee" panose="02000506020000020003" pitchFamily="2" charset="0"/>
              </a:rPr>
              <a:t>ime</a:t>
            </a:r>
            <a:r>
              <a:rPr lang="en-US" sz="3200" u="sng" dirty="0">
                <a:latin typeface="Boopee" panose="02000506020000020003" pitchFamily="2" charset="0"/>
              </a:rPr>
              <a:t> in </a:t>
            </a:r>
            <a:r>
              <a:rPr lang="en-US" sz="3200" u="sng" dirty="0" err="1">
                <a:latin typeface="Boopee" panose="02000506020000020003" pitchFamily="2" charset="0"/>
              </a:rPr>
              <a:t>priimek</a:t>
            </a:r>
            <a:r>
              <a:rPr lang="en-US" sz="3200" u="sng" dirty="0">
                <a:latin typeface="Boopee" panose="02000506020000020003" pitchFamily="2" charset="0"/>
              </a:rPr>
              <a:t> </a:t>
            </a:r>
            <a:r>
              <a:rPr lang="en-US" sz="3200" u="sng" dirty="0" err="1">
                <a:latin typeface="Boopee" panose="02000506020000020003" pitchFamily="2" charset="0"/>
              </a:rPr>
              <a:t>anketirane</a:t>
            </a:r>
            <a:r>
              <a:rPr lang="en-US" sz="3200" u="sng" dirty="0">
                <a:latin typeface="Boopee" panose="02000506020000020003" pitchFamily="2" charset="0"/>
              </a:rPr>
              <a:t> </a:t>
            </a:r>
            <a:r>
              <a:rPr lang="en-US" sz="3200" u="sng" dirty="0" err="1">
                <a:latin typeface="Boopee" panose="02000506020000020003" pitchFamily="2" charset="0"/>
              </a:rPr>
              <a:t>osebe</a:t>
            </a:r>
            <a:r>
              <a:rPr lang="en-US" sz="3200" u="sng" dirty="0">
                <a:latin typeface="Boopee" panose="02000506020000020003" pitchFamily="2" charset="0"/>
              </a:rPr>
              <a:t> in </a:t>
            </a:r>
            <a:r>
              <a:rPr lang="en-US" sz="3200" u="sng" dirty="0" err="1">
                <a:latin typeface="Boopee" panose="02000506020000020003" pitchFamily="2" charset="0"/>
              </a:rPr>
              <a:t>letnico</a:t>
            </a:r>
            <a:r>
              <a:rPr lang="en-US" sz="3200" u="sng" dirty="0">
                <a:latin typeface="Boopee" panose="02000506020000020003" pitchFamily="2" charset="0"/>
              </a:rPr>
              <a:t> </a:t>
            </a:r>
            <a:r>
              <a:rPr lang="en-US" sz="3200" u="sng" dirty="0" err="1">
                <a:latin typeface="Boopee" panose="02000506020000020003" pitchFamily="2" charset="0"/>
              </a:rPr>
              <a:t>rojstva</a:t>
            </a:r>
            <a:r>
              <a:rPr lang="en-US" sz="3200" u="sng" dirty="0">
                <a:latin typeface="Boopee" panose="02000506020000020003" pitchFamily="2" charset="0"/>
              </a:rPr>
              <a:t>.</a:t>
            </a:r>
          </a:p>
          <a:p>
            <a:pPr marL="342900" indent="-342900">
              <a:buAutoNum type="arabicPeriod"/>
            </a:pPr>
            <a:endParaRPr lang="sl-SI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763387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2168433" y="1297803"/>
            <a:ext cx="826443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3600" dirty="0" err="1">
                <a:latin typeface="Boopee" panose="02000506020000020003" pitchFamily="2" charset="0"/>
              </a:rPr>
              <a:t>Vprašanja</a:t>
            </a:r>
            <a:r>
              <a:rPr lang="en-US" sz="3600" dirty="0">
                <a:latin typeface="Boopee" panose="02000506020000020003" pitchFamily="2" charset="0"/>
              </a:rPr>
              <a:t> in </a:t>
            </a:r>
            <a:r>
              <a:rPr lang="en-US" sz="3600" dirty="0" err="1">
                <a:latin typeface="Boopee" panose="02000506020000020003" pitchFamily="2" charset="0"/>
              </a:rPr>
              <a:t>odgovore</a:t>
            </a:r>
            <a:r>
              <a:rPr lang="en-US" sz="3600" dirty="0">
                <a:latin typeface="Boopee" panose="02000506020000020003" pitchFamily="2" charset="0"/>
              </a:rPr>
              <a:t> </a:t>
            </a:r>
            <a:r>
              <a:rPr lang="en-US" sz="3600" dirty="0" err="1">
                <a:latin typeface="Boopee" panose="02000506020000020003" pitchFamily="2" charset="0"/>
              </a:rPr>
              <a:t>nato</a:t>
            </a:r>
            <a:r>
              <a:rPr lang="en-US" sz="3600" dirty="0">
                <a:latin typeface="Boopee" panose="02000506020000020003" pitchFamily="2" charset="0"/>
              </a:rPr>
              <a:t> </a:t>
            </a:r>
            <a:r>
              <a:rPr lang="en-US" sz="3600" dirty="0" err="1">
                <a:latin typeface="Boopee" panose="02000506020000020003" pitchFamily="2" charset="0"/>
              </a:rPr>
              <a:t>uredi</a:t>
            </a:r>
            <a:r>
              <a:rPr lang="en-US" sz="3600" dirty="0">
                <a:latin typeface="Boopee" panose="02000506020000020003" pitchFamily="2" charset="0"/>
              </a:rPr>
              <a:t> in </a:t>
            </a:r>
            <a:r>
              <a:rPr lang="en-US" sz="3600" dirty="0" err="1">
                <a:latin typeface="Boopee" panose="02000506020000020003" pitchFamily="2" charset="0"/>
              </a:rPr>
              <a:t>jih</a:t>
            </a:r>
            <a:r>
              <a:rPr lang="en-US" sz="3600" dirty="0">
                <a:latin typeface="Boopee" panose="02000506020000020003" pitchFamily="2" charset="0"/>
              </a:rPr>
              <a:t> </a:t>
            </a:r>
            <a:r>
              <a:rPr lang="en-US" sz="3600" dirty="0" err="1">
                <a:latin typeface="Boopee" panose="02000506020000020003" pitchFamily="2" charset="0"/>
              </a:rPr>
              <a:t>zapiši</a:t>
            </a:r>
            <a:r>
              <a:rPr lang="en-US" sz="3600" dirty="0">
                <a:latin typeface="Boopee" panose="02000506020000020003" pitchFamily="2" charset="0"/>
              </a:rPr>
              <a:t> </a:t>
            </a:r>
            <a:r>
              <a:rPr lang="en-US" sz="3600" dirty="0" err="1">
                <a:latin typeface="Boopee" panose="02000506020000020003" pitchFamily="2" charset="0"/>
              </a:rPr>
              <a:t>na</a:t>
            </a:r>
            <a:r>
              <a:rPr lang="en-US" sz="3600" dirty="0">
                <a:latin typeface="Boopee" panose="02000506020000020003" pitchFamily="2" charset="0"/>
              </a:rPr>
              <a:t> list. </a:t>
            </a:r>
            <a:r>
              <a:rPr lang="en-US" sz="3600" u="sng" dirty="0" err="1">
                <a:latin typeface="Boopee" panose="02000506020000020003" pitchFamily="2" charset="0"/>
              </a:rPr>
              <a:t>Pazi</a:t>
            </a:r>
            <a:r>
              <a:rPr lang="en-US" sz="3600" u="sng" dirty="0">
                <a:latin typeface="Boopee" panose="02000506020000020003" pitchFamily="2" charset="0"/>
              </a:rPr>
              <a:t> </a:t>
            </a:r>
            <a:r>
              <a:rPr lang="en-US" sz="3600" u="sng" dirty="0" err="1">
                <a:latin typeface="Boopee" panose="02000506020000020003" pitchFamily="2" charset="0"/>
              </a:rPr>
              <a:t>na</a:t>
            </a:r>
            <a:r>
              <a:rPr lang="en-US" sz="3600" u="sng" dirty="0">
                <a:latin typeface="Boopee" panose="02000506020000020003" pitchFamily="2" charset="0"/>
              </a:rPr>
              <a:t> </a:t>
            </a:r>
            <a:r>
              <a:rPr lang="en-US" sz="3600" u="sng" dirty="0" err="1">
                <a:latin typeface="Boopee" panose="02000506020000020003" pitchFamily="2" charset="0"/>
              </a:rPr>
              <a:t>obliko</a:t>
            </a:r>
            <a:r>
              <a:rPr lang="en-US" sz="3600" u="sng" dirty="0">
                <a:latin typeface="Boopee" panose="02000506020000020003" pitchFamily="2" charset="0"/>
              </a:rPr>
              <a:t> </a:t>
            </a:r>
            <a:r>
              <a:rPr lang="en-US" sz="3600" u="sng" dirty="0" err="1">
                <a:latin typeface="Boopee" panose="02000506020000020003" pitchFamily="2" charset="0"/>
              </a:rPr>
              <a:t>pisave</a:t>
            </a:r>
            <a:r>
              <a:rPr lang="en-US" sz="3600" u="sng" dirty="0">
                <a:latin typeface="Boopee" panose="02000506020000020003" pitchFamily="2" charset="0"/>
              </a:rPr>
              <a:t> in </a:t>
            </a:r>
            <a:r>
              <a:rPr lang="en-US" sz="3600" u="sng" dirty="0" err="1">
                <a:latin typeface="Boopee" panose="02000506020000020003" pitchFamily="2" charset="0"/>
              </a:rPr>
              <a:t>pravopis</a:t>
            </a:r>
            <a:r>
              <a:rPr lang="en-US" sz="3600" u="sng" dirty="0">
                <a:latin typeface="Boopee" panose="02000506020000020003" pitchFamily="2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3600" dirty="0">
                <a:latin typeface="Boopee" panose="02000506020000020003" pitchFamily="2" charset="0"/>
              </a:rPr>
              <a:t>S </a:t>
            </a:r>
            <a:r>
              <a:rPr lang="en-US" sz="3600" dirty="0" err="1">
                <a:latin typeface="Boopee" panose="02000506020000020003" pitchFamily="2" charset="0"/>
              </a:rPr>
              <a:t>pomočjo</a:t>
            </a:r>
            <a:r>
              <a:rPr lang="en-US" sz="3600" dirty="0">
                <a:latin typeface="Boopee" panose="02000506020000020003" pitchFamily="2" charset="0"/>
              </a:rPr>
              <a:t> </a:t>
            </a:r>
            <a:r>
              <a:rPr lang="en-US" sz="3600" dirty="0" err="1">
                <a:latin typeface="Boopee" panose="02000506020000020003" pitchFamily="2" charset="0"/>
              </a:rPr>
              <a:t>starejših</a:t>
            </a:r>
            <a:r>
              <a:rPr lang="en-US" sz="3600" dirty="0">
                <a:latin typeface="Boopee" panose="02000506020000020003" pitchFamily="2" charset="0"/>
              </a:rPr>
              <a:t> </a:t>
            </a:r>
            <a:r>
              <a:rPr lang="en-US" sz="3600" dirty="0" err="1">
                <a:latin typeface="Boopee" panose="02000506020000020003" pitchFamily="2" charset="0"/>
              </a:rPr>
              <a:t>oseb</a:t>
            </a:r>
            <a:r>
              <a:rPr lang="en-US" sz="3600" dirty="0">
                <a:latin typeface="Boopee" panose="02000506020000020003" pitchFamily="2" charset="0"/>
              </a:rPr>
              <a:t> ( </a:t>
            </a:r>
            <a:r>
              <a:rPr lang="en-US" sz="3600" dirty="0" err="1">
                <a:latin typeface="Boopee" panose="02000506020000020003" pitchFamily="2" charset="0"/>
              </a:rPr>
              <a:t>starši</a:t>
            </a:r>
            <a:r>
              <a:rPr lang="en-US" sz="3600" dirty="0">
                <a:latin typeface="Boopee" panose="02000506020000020003" pitchFamily="2" charset="0"/>
              </a:rPr>
              <a:t>, </a:t>
            </a:r>
            <a:r>
              <a:rPr lang="en-US" sz="3600" dirty="0" err="1">
                <a:latin typeface="Boopee" panose="02000506020000020003" pitchFamily="2" charset="0"/>
              </a:rPr>
              <a:t>sorodniki</a:t>
            </a:r>
            <a:r>
              <a:rPr lang="en-US" sz="3600" dirty="0">
                <a:latin typeface="Boopee" panose="02000506020000020003" pitchFamily="2" charset="0"/>
              </a:rPr>
              <a:t>, </a:t>
            </a:r>
            <a:r>
              <a:rPr lang="en-US" sz="3600" dirty="0" err="1">
                <a:latin typeface="Boopee" panose="02000506020000020003" pitchFamily="2" charset="0"/>
              </a:rPr>
              <a:t>sosedi</a:t>
            </a:r>
            <a:r>
              <a:rPr lang="en-US" sz="3600" dirty="0">
                <a:latin typeface="Boopee" panose="02000506020000020003" pitchFamily="2" charset="0"/>
              </a:rPr>
              <a:t>, </a:t>
            </a:r>
            <a:r>
              <a:rPr lang="en-US" sz="3600" dirty="0" err="1">
                <a:latin typeface="Boopee" panose="02000506020000020003" pitchFamily="2" charset="0"/>
              </a:rPr>
              <a:t>prijatelji</a:t>
            </a:r>
            <a:r>
              <a:rPr lang="en-US" sz="3600" dirty="0">
                <a:latin typeface="Boopee" panose="02000506020000020003" pitchFamily="2" charset="0"/>
              </a:rPr>
              <a:t>) </a:t>
            </a:r>
            <a:r>
              <a:rPr lang="en-US" sz="3600" dirty="0" err="1">
                <a:latin typeface="Boopee" panose="02000506020000020003" pitchFamily="2" charset="0"/>
              </a:rPr>
              <a:t>poišči</a:t>
            </a:r>
            <a:r>
              <a:rPr lang="en-US" sz="3600" dirty="0">
                <a:latin typeface="Boopee" panose="02000506020000020003" pitchFamily="2" charset="0"/>
              </a:rPr>
              <a:t> </a:t>
            </a:r>
            <a:r>
              <a:rPr lang="en-US" sz="3600" dirty="0" err="1">
                <a:latin typeface="Boopee" panose="02000506020000020003" pitchFamily="2" charset="0"/>
              </a:rPr>
              <a:t>kakšno</a:t>
            </a:r>
            <a:r>
              <a:rPr lang="en-US" sz="3600" dirty="0">
                <a:latin typeface="Boopee" panose="02000506020000020003" pitchFamily="2" charset="0"/>
              </a:rPr>
              <a:t> </a:t>
            </a:r>
            <a:r>
              <a:rPr lang="en-US" sz="3600" dirty="0" err="1">
                <a:latin typeface="Boopee" panose="02000506020000020003" pitchFamily="2" charset="0"/>
              </a:rPr>
              <a:t>fotografijo</a:t>
            </a:r>
            <a:r>
              <a:rPr lang="en-US" sz="3600" dirty="0">
                <a:latin typeface="Boopee" panose="02000506020000020003" pitchFamily="2" charset="0"/>
              </a:rPr>
              <a:t> </a:t>
            </a:r>
            <a:r>
              <a:rPr lang="en-US" sz="3600" dirty="0" err="1">
                <a:latin typeface="Boopee" panose="02000506020000020003" pitchFamily="2" charset="0"/>
              </a:rPr>
              <a:t>ali</a:t>
            </a:r>
            <a:r>
              <a:rPr lang="en-US" sz="3600" dirty="0">
                <a:latin typeface="Boopee" panose="02000506020000020003" pitchFamily="2" charset="0"/>
              </a:rPr>
              <a:t> </a:t>
            </a:r>
            <a:r>
              <a:rPr lang="en-US" sz="3600" dirty="0" err="1">
                <a:latin typeface="Boopee" panose="02000506020000020003" pitchFamily="2" charset="0"/>
              </a:rPr>
              <a:t>predmet</a:t>
            </a:r>
            <a:r>
              <a:rPr lang="en-US" sz="3600" dirty="0">
                <a:latin typeface="Boopee" panose="02000506020000020003" pitchFamily="2" charset="0"/>
              </a:rPr>
              <a:t>, </a:t>
            </a:r>
            <a:r>
              <a:rPr lang="en-US" sz="3600" dirty="0" err="1">
                <a:latin typeface="Boopee" panose="02000506020000020003" pitchFamily="2" charset="0"/>
              </a:rPr>
              <a:t>ki</a:t>
            </a:r>
            <a:r>
              <a:rPr lang="en-US" sz="3600" dirty="0">
                <a:latin typeface="Boopee" panose="02000506020000020003" pitchFamily="2" charset="0"/>
              </a:rPr>
              <a:t> je </a:t>
            </a:r>
            <a:r>
              <a:rPr lang="en-US" sz="3600" dirty="0" err="1">
                <a:latin typeface="Boopee" panose="02000506020000020003" pitchFamily="2" charset="0"/>
              </a:rPr>
              <a:t>povezan</a:t>
            </a:r>
            <a:r>
              <a:rPr lang="en-US" sz="3600" dirty="0">
                <a:latin typeface="Boopee" panose="02000506020000020003" pitchFamily="2" charset="0"/>
              </a:rPr>
              <a:t> z </a:t>
            </a:r>
            <a:r>
              <a:rPr lang="en-US" sz="3600" dirty="0" err="1">
                <a:latin typeface="Boopee" panose="02000506020000020003" pitchFamily="2" charset="0"/>
              </a:rPr>
              <a:t>vsako</a:t>
            </a:r>
            <a:r>
              <a:rPr lang="en-US" sz="3600" dirty="0">
                <a:latin typeface="Boopee" panose="02000506020000020003" pitchFamily="2" charset="0"/>
              </a:rPr>
              <a:t> </a:t>
            </a:r>
            <a:r>
              <a:rPr lang="en-US" sz="3600" dirty="0" err="1">
                <a:latin typeface="Boopee" panose="02000506020000020003" pitchFamily="2" charset="0"/>
              </a:rPr>
              <a:t>temo</a:t>
            </a:r>
            <a:r>
              <a:rPr lang="en-US" sz="3600" dirty="0">
                <a:latin typeface="Boopee" panose="02000506020000020003" pitchFamily="2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3600" dirty="0" err="1">
                <a:latin typeface="Boopee" panose="02000506020000020003" pitchFamily="2" charset="0"/>
              </a:rPr>
              <a:t>Zbrani</a:t>
            </a:r>
            <a:r>
              <a:rPr lang="en-US" sz="3600" dirty="0">
                <a:latin typeface="Boopee" panose="02000506020000020003" pitchFamily="2" charset="0"/>
              </a:rPr>
              <a:t> material </a:t>
            </a:r>
            <a:r>
              <a:rPr lang="en-US" sz="3600" dirty="0" err="1">
                <a:latin typeface="Boopee" panose="02000506020000020003" pitchFamily="2" charset="0"/>
              </a:rPr>
              <a:t>boš</a:t>
            </a:r>
            <a:r>
              <a:rPr lang="en-US" sz="3600" dirty="0">
                <a:latin typeface="Boopee" panose="02000506020000020003" pitchFamily="2" charset="0"/>
              </a:rPr>
              <a:t> </a:t>
            </a:r>
            <a:r>
              <a:rPr lang="en-US" sz="3600" dirty="0" err="1">
                <a:latin typeface="Boopee" panose="02000506020000020003" pitchFamily="2" charset="0"/>
              </a:rPr>
              <a:t>uredil</a:t>
            </a:r>
            <a:r>
              <a:rPr lang="en-US" sz="3600" dirty="0">
                <a:latin typeface="Boopee" panose="02000506020000020003" pitchFamily="2" charset="0"/>
              </a:rPr>
              <a:t> in </a:t>
            </a:r>
            <a:r>
              <a:rPr lang="en-US" sz="3600" b="1" dirty="0" err="1">
                <a:latin typeface="Boopee" panose="02000506020000020003" pitchFamily="2" charset="0"/>
              </a:rPr>
              <a:t>naredil</a:t>
            </a:r>
            <a:r>
              <a:rPr lang="en-US" sz="3600" b="1" dirty="0">
                <a:latin typeface="Boopee" panose="02000506020000020003" pitchFamily="2" charset="0"/>
              </a:rPr>
              <a:t> </a:t>
            </a:r>
            <a:r>
              <a:rPr lang="en-US" sz="3600" b="1" dirty="0" err="1">
                <a:latin typeface="Boopee" panose="02000506020000020003" pitchFamily="2" charset="0"/>
              </a:rPr>
              <a:t>plakat</a:t>
            </a:r>
            <a:r>
              <a:rPr lang="en-US" sz="3600" b="1" dirty="0">
                <a:latin typeface="Boopee" panose="02000506020000020003" pitchFamily="2" charset="0"/>
              </a:rPr>
              <a:t>, </a:t>
            </a:r>
            <a:r>
              <a:rPr lang="en-US" sz="3600" b="1" dirty="0" err="1">
                <a:latin typeface="Boopee" panose="02000506020000020003" pitchFamily="2" charset="0"/>
              </a:rPr>
              <a:t>ki</a:t>
            </a:r>
            <a:r>
              <a:rPr lang="en-US" sz="3600" b="1" dirty="0">
                <a:latin typeface="Boopee" panose="02000506020000020003" pitchFamily="2" charset="0"/>
              </a:rPr>
              <a:t> </a:t>
            </a:r>
            <a:r>
              <a:rPr lang="en-US" sz="3600" b="1" dirty="0" err="1">
                <a:latin typeface="Boopee" panose="02000506020000020003" pitchFamily="2" charset="0"/>
              </a:rPr>
              <a:t>ti</a:t>
            </a:r>
            <a:r>
              <a:rPr lang="en-US" sz="3600" b="1" dirty="0">
                <a:latin typeface="Boopee" panose="02000506020000020003" pitchFamily="2" charset="0"/>
              </a:rPr>
              <a:t> </a:t>
            </a:r>
            <a:r>
              <a:rPr lang="en-US" sz="3600" b="1" dirty="0" err="1">
                <a:latin typeface="Boopee" panose="02000506020000020003" pitchFamily="2" charset="0"/>
              </a:rPr>
              <a:t>bo</a:t>
            </a:r>
            <a:r>
              <a:rPr lang="en-US" sz="3600" b="1" dirty="0">
                <a:latin typeface="Boopee" panose="02000506020000020003" pitchFamily="2" charset="0"/>
              </a:rPr>
              <a:t> v </a:t>
            </a:r>
            <a:r>
              <a:rPr lang="en-US" sz="3600" b="1" dirty="0" err="1">
                <a:latin typeface="Boopee" panose="02000506020000020003" pitchFamily="2" charset="0"/>
              </a:rPr>
              <a:t>pomoč</a:t>
            </a:r>
            <a:r>
              <a:rPr lang="en-US" sz="3600" b="1" dirty="0">
                <a:latin typeface="Boopee" panose="02000506020000020003" pitchFamily="2" charset="0"/>
              </a:rPr>
              <a:t> </a:t>
            </a:r>
            <a:r>
              <a:rPr lang="en-US" sz="3600" b="1" dirty="0" err="1">
                <a:latin typeface="Boopee" panose="02000506020000020003" pitchFamily="2" charset="0"/>
              </a:rPr>
              <a:t>pri</a:t>
            </a:r>
            <a:r>
              <a:rPr lang="en-US" sz="3600" b="1" dirty="0">
                <a:latin typeface="Boopee" panose="02000506020000020003" pitchFamily="2" charset="0"/>
              </a:rPr>
              <a:t> </a:t>
            </a:r>
            <a:r>
              <a:rPr lang="en-US" sz="3600" b="1" dirty="0" err="1">
                <a:latin typeface="Boopee" panose="02000506020000020003" pitchFamily="2" charset="0"/>
              </a:rPr>
              <a:t>predstavitvi</a:t>
            </a:r>
            <a:r>
              <a:rPr lang="en-US" sz="3600" b="1" dirty="0">
                <a:latin typeface="Boopee" panose="02000506020000020003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955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rgament 1 1"/>
          <p:cNvSpPr/>
          <p:nvPr/>
        </p:nvSpPr>
        <p:spPr>
          <a:xfrm>
            <a:off x="1648496" y="1141858"/>
            <a:ext cx="8603087" cy="4391696"/>
          </a:xfrm>
          <a:prstGeom prst="vertic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PoljeZBesedilom 2"/>
          <p:cNvSpPr txBox="1"/>
          <p:nvPr/>
        </p:nvSpPr>
        <p:spPr>
          <a:xfrm>
            <a:off x="3670479" y="1141858"/>
            <a:ext cx="5138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b="1" dirty="0" smtClean="0">
                <a:latin typeface="Boopee" panose="02000506020000020003" pitchFamily="2" charset="0"/>
              </a:rPr>
              <a:t>PRIPOMOČKI  ZA  DELO</a:t>
            </a:r>
            <a:endParaRPr lang="sl-SI" sz="3200" b="1" dirty="0">
              <a:latin typeface="Boopee" panose="02000506020000020003" pitchFamily="2" charset="0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2434108" y="2009104"/>
            <a:ext cx="665837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sl-SI" sz="3200" dirty="0" smtClean="0">
                <a:latin typeface="Boopee" panose="02000506020000020003" pitchFamily="2" charset="0"/>
              </a:rPr>
              <a:t>pri vseh nalogah boš potreboval-a  zvezek DRU, pisalo, po potrebi računalnik,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l-SI" sz="3200" dirty="0" smtClean="0">
                <a:latin typeface="Boopee" panose="02000506020000020003" pitchFamily="2" charset="0"/>
              </a:rPr>
              <a:t>za predstavitev  pa boš potreboval-a : plakat (2 risalna lista skupaj ali večji šeleshamer), škarje lepilo, fotografije, barvne flomastre.</a:t>
            </a:r>
          </a:p>
          <a:p>
            <a:pPr marL="285750" indent="-285750">
              <a:buFontTx/>
              <a:buChar char="-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854768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rgament 1 1"/>
          <p:cNvSpPr/>
          <p:nvPr/>
        </p:nvSpPr>
        <p:spPr>
          <a:xfrm>
            <a:off x="540913" y="1950720"/>
            <a:ext cx="10483402" cy="3999320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buFontTx/>
              <a:buAutoNum type="arabicPeriod"/>
            </a:pPr>
            <a:r>
              <a:rPr lang="en-US" sz="2800" b="1" u="sng" dirty="0" err="1">
                <a:solidFill>
                  <a:srgbClr val="FF0000"/>
                </a:solidFill>
                <a:latin typeface="Boopee" panose="02000506020000020003" pitchFamily="2" charset="0"/>
              </a:rPr>
              <a:t>Predstavitev</a:t>
            </a:r>
            <a:r>
              <a:rPr lang="en-US" sz="2800" b="1" u="sng" dirty="0">
                <a:solidFill>
                  <a:srgbClr val="FF0000"/>
                </a:solidFill>
                <a:latin typeface="Boopee" panose="02000506020000020003" pitchFamily="2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Boopee" panose="02000506020000020003" pitchFamily="2" charset="0"/>
              </a:rPr>
              <a:t>projekta</a:t>
            </a:r>
            <a:r>
              <a:rPr lang="en-US" sz="2800" b="1" u="sng" dirty="0">
                <a:solidFill>
                  <a:srgbClr val="FF0000"/>
                </a:solidFill>
                <a:latin typeface="Boopee" panose="02000506020000020003" pitchFamily="2" charset="0"/>
              </a:rPr>
              <a:t> </a:t>
            </a:r>
            <a:r>
              <a:rPr lang="sl-SI" sz="2800" b="1" u="sng" dirty="0" smtClean="0">
                <a:solidFill>
                  <a:srgbClr val="FF0000"/>
                </a:solidFill>
                <a:latin typeface="Boopee" panose="02000506020000020003" pitchFamily="2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Boopee" panose="02000506020000020003" pitchFamily="2" charset="0"/>
              </a:rPr>
              <a:t>bo</a:t>
            </a:r>
            <a:r>
              <a:rPr lang="en-US" sz="2800" b="1" u="sng" dirty="0" smtClean="0">
                <a:solidFill>
                  <a:srgbClr val="FF0000"/>
                </a:solidFill>
                <a:latin typeface="Boopee" panose="02000506020000020003" pitchFamily="2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Boopee" panose="02000506020000020003" pitchFamily="2" charset="0"/>
              </a:rPr>
              <a:t>ocenjena</a:t>
            </a:r>
            <a:r>
              <a:rPr lang="en-US" sz="2800" b="1" u="sng" dirty="0">
                <a:solidFill>
                  <a:srgbClr val="FF0000"/>
                </a:solidFill>
                <a:latin typeface="Boopee" panose="02000506020000020003" pitchFamily="2" charset="0"/>
              </a:rPr>
              <a:t>. V </a:t>
            </a:r>
            <a:r>
              <a:rPr lang="en-US" sz="2800" b="1" u="sng" dirty="0" err="1">
                <a:solidFill>
                  <a:srgbClr val="FF0000"/>
                </a:solidFill>
                <a:latin typeface="Boopee" panose="02000506020000020003" pitchFamily="2" charset="0"/>
              </a:rPr>
              <a:t>oceno</a:t>
            </a:r>
            <a:r>
              <a:rPr lang="en-US" sz="2800" b="1" u="sng" dirty="0">
                <a:solidFill>
                  <a:srgbClr val="FF0000"/>
                </a:solidFill>
                <a:latin typeface="Boopee" panose="02000506020000020003" pitchFamily="2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Boopee" panose="02000506020000020003" pitchFamily="2" charset="0"/>
              </a:rPr>
              <a:t>bo</a:t>
            </a:r>
            <a:r>
              <a:rPr lang="en-US" sz="2800" b="1" u="sng" dirty="0">
                <a:solidFill>
                  <a:srgbClr val="FF0000"/>
                </a:solidFill>
                <a:latin typeface="Boopee" panose="02000506020000020003" pitchFamily="2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Boopee" panose="02000506020000020003" pitchFamily="2" charset="0"/>
              </a:rPr>
              <a:t>vključen</a:t>
            </a:r>
            <a:r>
              <a:rPr lang="sl-SI" sz="2800" b="1" u="sng" dirty="0">
                <a:solidFill>
                  <a:srgbClr val="FF0000"/>
                </a:solidFill>
                <a:latin typeface="Boopee" panose="02000506020000020003" pitchFamily="2" charset="0"/>
              </a:rPr>
              <a:t>o</a:t>
            </a:r>
            <a:r>
              <a:rPr lang="en-US" sz="2800" b="1" u="sng" dirty="0" smtClean="0">
                <a:solidFill>
                  <a:srgbClr val="FF0000"/>
                </a:solidFill>
                <a:latin typeface="Boopee" panose="02000506020000020003" pitchFamily="2" charset="0"/>
              </a:rPr>
              <a:t>:</a:t>
            </a:r>
            <a:endParaRPr lang="en-US" sz="2800" b="1" u="sng" dirty="0">
              <a:solidFill>
                <a:srgbClr val="FF0000"/>
              </a:solidFill>
              <a:latin typeface="Boopee" panose="02000506020000020003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prstClr val="black"/>
                </a:solidFill>
                <a:latin typeface="Boopee" panose="02000506020000020003" pitchFamily="2" charset="0"/>
              </a:rPr>
              <a:t>VSEBINA PLAKATA </a:t>
            </a:r>
            <a:r>
              <a:rPr lang="en-US" sz="3200" dirty="0">
                <a:solidFill>
                  <a:prstClr val="black"/>
                </a:solidFill>
                <a:latin typeface="Boopee" panose="02000506020000020003" pitchFamily="2" charset="0"/>
              </a:rPr>
              <a:t>(</a:t>
            </a:r>
            <a:r>
              <a:rPr lang="en-US" sz="3200" dirty="0" err="1">
                <a:solidFill>
                  <a:prstClr val="black"/>
                </a:solidFill>
                <a:latin typeface="Boopee" panose="02000506020000020003" pitchFamily="2" charset="0"/>
              </a:rPr>
              <a:t>vsebinska</a:t>
            </a:r>
            <a:r>
              <a:rPr lang="en-US" sz="3200" dirty="0">
                <a:solidFill>
                  <a:prstClr val="black"/>
                </a:solidFill>
                <a:latin typeface="Boopee" panose="02000506020000020003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Boopee" panose="02000506020000020003" pitchFamily="2" charset="0"/>
              </a:rPr>
              <a:t>ustreznost</a:t>
            </a:r>
            <a:r>
              <a:rPr lang="en-US" sz="3200" dirty="0">
                <a:solidFill>
                  <a:prstClr val="black"/>
                </a:solidFill>
                <a:latin typeface="Boopee" panose="02000506020000020003" pitchFamily="2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Boopee" panose="02000506020000020003" pitchFamily="2" charset="0"/>
              </a:rPr>
              <a:t>izbor</a:t>
            </a:r>
            <a:r>
              <a:rPr lang="en-US" sz="3200" dirty="0">
                <a:solidFill>
                  <a:prstClr val="black"/>
                </a:solidFill>
                <a:latin typeface="Boopee" panose="02000506020000020003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Boopee" panose="02000506020000020003" pitchFamily="2" charset="0"/>
              </a:rPr>
              <a:t>ključnih</a:t>
            </a:r>
            <a:r>
              <a:rPr lang="en-US" sz="3200" dirty="0">
                <a:solidFill>
                  <a:prstClr val="black"/>
                </a:solidFill>
                <a:latin typeface="Boopee" panose="02000506020000020003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Boopee" panose="02000506020000020003" pitchFamily="2" charset="0"/>
              </a:rPr>
              <a:t>besed</a:t>
            </a:r>
            <a:r>
              <a:rPr lang="en-US" sz="3200" dirty="0">
                <a:solidFill>
                  <a:prstClr val="black"/>
                </a:solidFill>
                <a:latin typeface="Boopee" panose="02000506020000020003" pitchFamily="2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Boopee" panose="02000506020000020003" pitchFamily="2" charset="0"/>
              </a:rPr>
              <a:t>uporaba</a:t>
            </a:r>
            <a:r>
              <a:rPr lang="en-US" sz="3200" dirty="0">
                <a:solidFill>
                  <a:prstClr val="black"/>
                </a:solidFill>
                <a:latin typeface="Boopee" panose="02000506020000020003" pitchFamily="2" charset="0"/>
              </a:rPr>
              <a:t> in </a:t>
            </a:r>
            <a:r>
              <a:rPr lang="en-US" sz="3200" dirty="0" err="1">
                <a:solidFill>
                  <a:prstClr val="black"/>
                </a:solidFill>
                <a:latin typeface="Boopee" panose="02000506020000020003" pitchFamily="2" charset="0"/>
              </a:rPr>
              <a:t>zapis</a:t>
            </a:r>
            <a:r>
              <a:rPr lang="en-US" sz="3200" dirty="0">
                <a:solidFill>
                  <a:prstClr val="black"/>
                </a:solidFill>
                <a:latin typeface="Boopee" panose="02000506020000020003" pitchFamily="2" charset="0"/>
              </a:rPr>
              <a:t> literature in </a:t>
            </a:r>
            <a:r>
              <a:rPr lang="en-US" sz="3200" dirty="0" err="1">
                <a:solidFill>
                  <a:prstClr val="black"/>
                </a:solidFill>
                <a:latin typeface="Boopee" panose="02000506020000020003" pitchFamily="2" charset="0"/>
              </a:rPr>
              <a:t>drugih</a:t>
            </a:r>
            <a:r>
              <a:rPr lang="en-US" sz="3200" dirty="0">
                <a:solidFill>
                  <a:prstClr val="black"/>
                </a:solidFill>
                <a:latin typeface="Boopee" panose="02000506020000020003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Boopee" panose="02000506020000020003" pitchFamily="2" charset="0"/>
              </a:rPr>
              <a:t>virov</a:t>
            </a:r>
            <a:r>
              <a:rPr lang="sl-SI" sz="3200" dirty="0" smtClean="0">
                <a:solidFill>
                  <a:prstClr val="black"/>
                </a:solidFill>
                <a:latin typeface="Boopee" panose="02000506020000020003" pitchFamily="2" charset="0"/>
              </a:rPr>
              <a:t>)</a:t>
            </a:r>
            <a:r>
              <a:rPr lang="en-US" sz="3200" dirty="0" smtClean="0">
                <a:solidFill>
                  <a:prstClr val="black"/>
                </a:solidFill>
                <a:latin typeface="Boopee" panose="02000506020000020003" pitchFamily="2" charset="0"/>
              </a:rPr>
              <a:t>.</a:t>
            </a:r>
            <a:endParaRPr lang="en-US" sz="3200" dirty="0">
              <a:solidFill>
                <a:prstClr val="black"/>
              </a:solidFill>
              <a:latin typeface="Boopee" panose="02000506020000020003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prstClr val="black"/>
                </a:solidFill>
                <a:latin typeface="Boopee" panose="02000506020000020003" pitchFamily="2" charset="0"/>
              </a:rPr>
              <a:t>IZGLED PLAKATA </a:t>
            </a:r>
            <a:r>
              <a:rPr lang="en-US" sz="3200" dirty="0">
                <a:solidFill>
                  <a:prstClr val="black"/>
                </a:solidFill>
                <a:latin typeface="Boopee" panose="02000506020000020003" pitchFamily="2" charset="0"/>
              </a:rPr>
              <a:t>(</a:t>
            </a:r>
            <a:r>
              <a:rPr lang="en-US" sz="3200" dirty="0" err="1">
                <a:solidFill>
                  <a:prstClr val="black"/>
                </a:solidFill>
                <a:latin typeface="Boopee" panose="02000506020000020003" pitchFamily="2" charset="0"/>
              </a:rPr>
              <a:t>pisna</a:t>
            </a:r>
            <a:r>
              <a:rPr lang="en-US" sz="3200" dirty="0">
                <a:solidFill>
                  <a:prstClr val="black"/>
                </a:solidFill>
                <a:latin typeface="Boopee" panose="02000506020000020003" pitchFamily="2" charset="0"/>
              </a:rPr>
              <a:t> in </a:t>
            </a:r>
            <a:r>
              <a:rPr lang="en-US" sz="3200" dirty="0" err="1">
                <a:solidFill>
                  <a:prstClr val="black"/>
                </a:solidFill>
                <a:latin typeface="Boopee" panose="02000506020000020003" pitchFamily="2" charset="0"/>
              </a:rPr>
              <a:t>slikovna</a:t>
            </a:r>
            <a:r>
              <a:rPr lang="en-US" sz="3200" dirty="0">
                <a:solidFill>
                  <a:prstClr val="black"/>
                </a:solidFill>
                <a:latin typeface="Boopee" panose="02000506020000020003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Boopee" panose="02000506020000020003" pitchFamily="2" charset="0"/>
              </a:rPr>
              <a:t>učinkovitost</a:t>
            </a:r>
            <a:r>
              <a:rPr lang="en-US" sz="3200" dirty="0">
                <a:solidFill>
                  <a:prstClr val="black"/>
                </a:solidFill>
                <a:latin typeface="Boopee" panose="02000506020000020003" pitchFamily="2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Boopee" panose="02000506020000020003" pitchFamily="2" charset="0"/>
              </a:rPr>
              <a:t>nazornost</a:t>
            </a:r>
            <a:r>
              <a:rPr lang="en-US" sz="3200" dirty="0">
                <a:solidFill>
                  <a:prstClr val="black"/>
                </a:solidFill>
                <a:latin typeface="Boopee" panose="02000506020000020003" pitchFamily="2" charset="0"/>
              </a:rPr>
              <a:t>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prstClr val="black"/>
                </a:solidFill>
                <a:latin typeface="Boopee" panose="02000506020000020003" pitchFamily="2" charset="0"/>
              </a:rPr>
              <a:t>PREDSTAVITEV PLAKATA </a:t>
            </a:r>
            <a:r>
              <a:rPr lang="en-US" sz="3200" dirty="0">
                <a:solidFill>
                  <a:prstClr val="black"/>
                </a:solidFill>
                <a:latin typeface="Boopee" panose="02000506020000020003" pitchFamily="2" charset="0"/>
              </a:rPr>
              <a:t>(</a:t>
            </a:r>
            <a:r>
              <a:rPr lang="en-US" sz="3200" dirty="0" err="1">
                <a:solidFill>
                  <a:prstClr val="black"/>
                </a:solidFill>
                <a:latin typeface="Boopee" panose="02000506020000020003" pitchFamily="2" charset="0"/>
              </a:rPr>
              <a:t>podajanje</a:t>
            </a:r>
            <a:r>
              <a:rPr lang="en-US" sz="3200" dirty="0">
                <a:solidFill>
                  <a:prstClr val="black"/>
                </a:solidFill>
                <a:latin typeface="Boopee" panose="02000506020000020003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Boopee" panose="02000506020000020003" pitchFamily="2" charset="0"/>
              </a:rPr>
              <a:t>vsebine</a:t>
            </a:r>
            <a:r>
              <a:rPr lang="en-US" sz="3200" dirty="0" smtClean="0">
                <a:solidFill>
                  <a:prstClr val="black"/>
                </a:solidFill>
                <a:latin typeface="Boopee" panose="02000506020000020003" pitchFamily="2" charset="0"/>
              </a:rPr>
              <a:t>)</a:t>
            </a:r>
            <a:r>
              <a:rPr lang="sl-SI" sz="3200" dirty="0" smtClean="0">
                <a:solidFill>
                  <a:prstClr val="black"/>
                </a:solidFill>
                <a:latin typeface="Boopee" panose="02000506020000020003" pitchFamily="2" charset="0"/>
              </a:rPr>
              <a:t>.</a:t>
            </a:r>
            <a:endParaRPr lang="en-US" sz="3200" dirty="0">
              <a:solidFill>
                <a:prstClr val="black"/>
              </a:solidFill>
              <a:latin typeface="Boopee" panose="02000506020000020003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  <a:latin typeface="Boopee" panose="02000506020000020003" pitchFamily="2" charset="0"/>
            </a:endParaRPr>
          </a:p>
          <a:p>
            <a:pPr lvl="1"/>
            <a:r>
              <a:rPr lang="en-US" sz="3200" dirty="0" err="1">
                <a:solidFill>
                  <a:prstClr val="black"/>
                </a:solidFill>
                <a:latin typeface="Boopee" panose="02000506020000020003" pitchFamily="2" charset="0"/>
              </a:rPr>
              <a:t>Veliko</a:t>
            </a:r>
            <a:r>
              <a:rPr lang="en-US" sz="3200" dirty="0">
                <a:solidFill>
                  <a:prstClr val="black"/>
                </a:solidFill>
                <a:latin typeface="Boopee" panose="02000506020000020003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Boopee" panose="02000506020000020003" pitchFamily="2" charset="0"/>
              </a:rPr>
              <a:t>uspeha</a:t>
            </a:r>
            <a:r>
              <a:rPr lang="en-US" sz="3200" dirty="0">
                <a:solidFill>
                  <a:prstClr val="black"/>
                </a:solidFill>
                <a:latin typeface="Boopee" panose="02000506020000020003" pitchFamily="2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Boopee" panose="02000506020000020003" pitchFamily="2" charset="0"/>
              </a:rPr>
              <a:t>zabave</a:t>
            </a:r>
            <a:r>
              <a:rPr lang="en-US" sz="3200" dirty="0">
                <a:solidFill>
                  <a:prstClr val="black"/>
                </a:solidFill>
                <a:latin typeface="Boopee" panose="02000506020000020003" pitchFamily="2" charset="0"/>
              </a:rPr>
              <a:t> in </a:t>
            </a:r>
            <a:r>
              <a:rPr lang="en-US" sz="3200" dirty="0" err="1">
                <a:solidFill>
                  <a:prstClr val="black"/>
                </a:solidFill>
                <a:latin typeface="Boopee" panose="02000506020000020003" pitchFamily="2" charset="0"/>
              </a:rPr>
              <a:t>novega</a:t>
            </a:r>
            <a:r>
              <a:rPr lang="en-US" sz="3200" dirty="0">
                <a:solidFill>
                  <a:prstClr val="black"/>
                </a:solidFill>
                <a:latin typeface="Boopee" panose="02000506020000020003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Boopee" panose="02000506020000020003" pitchFamily="2" charset="0"/>
              </a:rPr>
              <a:t>znanja</a:t>
            </a:r>
            <a:r>
              <a:rPr lang="en-US" sz="3200" dirty="0">
                <a:solidFill>
                  <a:prstClr val="black"/>
                </a:solidFill>
                <a:latin typeface="Boopee" panose="02000506020000020003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Boopee" panose="02000506020000020003" pitchFamily="2" charset="0"/>
              </a:rPr>
              <a:t>pri</a:t>
            </a:r>
            <a:r>
              <a:rPr lang="en-US" sz="3200" dirty="0">
                <a:solidFill>
                  <a:prstClr val="black"/>
                </a:solidFill>
                <a:latin typeface="Boopee" panose="02000506020000020003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Boopee" panose="02000506020000020003" pitchFamily="2" charset="0"/>
              </a:rPr>
              <a:t>delu</a:t>
            </a:r>
            <a:r>
              <a:rPr lang="en-US" sz="3200" dirty="0">
                <a:solidFill>
                  <a:prstClr val="black"/>
                </a:solidFill>
                <a:latin typeface="Boopee" panose="02000506020000020003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Boopee" panose="02000506020000020003" pitchFamily="2" charset="0"/>
              </a:rPr>
              <a:t>ti</a:t>
            </a:r>
            <a:r>
              <a:rPr lang="en-US" sz="3200" dirty="0">
                <a:solidFill>
                  <a:prstClr val="black"/>
                </a:solidFill>
                <a:latin typeface="Boopee" panose="02000506020000020003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Boopee" panose="02000506020000020003" pitchFamily="2" charset="0"/>
              </a:rPr>
              <a:t>želiva</a:t>
            </a:r>
            <a:r>
              <a:rPr lang="en-US" sz="3200" dirty="0">
                <a:solidFill>
                  <a:prstClr val="black"/>
                </a:solidFill>
                <a:latin typeface="Boopee" panose="02000506020000020003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Boopee" panose="02000506020000020003" pitchFamily="2" charset="0"/>
              </a:rPr>
              <a:t>učiteljici</a:t>
            </a:r>
            <a:endParaRPr lang="en-US" sz="3200" dirty="0">
              <a:solidFill>
                <a:prstClr val="black"/>
              </a:solidFill>
              <a:latin typeface="Boopee" panose="02000506020000020003" pitchFamily="2" charset="0"/>
            </a:endParaRPr>
          </a:p>
          <a:p>
            <a:pPr lvl="1"/>
            <a:endParaRPr lang="en-US" sz="2800" dirty="0">
              <a:solidFill>
                <a:prstClr val="black"/>
              </a:solidFill>
              <a:latin typeface="Boopee" panose="02000506020000020003" pitchFamily="2" charset="0"/>
            </a:endParaRPr>
          </a:p>
          <a:p>
            <a:pPr lvl="1" algn="r"/>
            <a:r>
              <a:rPr lang="en-US" sz="2800" dirty="0" err="1">
                <a:solidFill>
                  <a:prstClr val="black"/>
                </a:solidFill>
                <a:latin typeface="Boopee" panose="02000506020000020003" pitchFamily="2" charset="0"/>
              </a:rPr>
              <a:t>Mirela</a:t>
            </a:r>
            <a:r>
              <a:rPr lang="en-US" sz="2800" dirty="0">
                <a:solidFill>
                  <a:prstClr val="black"/>
                </a:solidFill>
                <a:latin typeface="Boopee" panose="02000506020000020003" pitchFamily="2" charset="0"/>
              </a:rPr>
              <a:t> &amp; </a:t>
            </a:r>
            <a:r>
              <a:rPr lang="en-US" sz="2800" dirty="0" smtClean="0">
                <a:solidFill>
                  <a:prstClr val="black"/>
                </a:solidFill>
                <a:latin typeface="Boopee" panose="02000506020000020003" pitchFamily="2" charset="0"/>
              </a:rPr>
              <a:t>Selina</a:t>
            </a:r>
            <a:endParaRPr lang="sl-SI" sz="2800" dirty="0">
              <a:solidFill>
                <a:prstClr val="black"/>
              </a:solidFill>
              <a:latin typeface="Boopee" panose="02000506020000020003" pitchFamily="2" charset="0"/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2266681" y="948676"/>
            <a:ext cx="7134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b="1" dirty="0" smtClean="0">
                <a:latin typeface="Boopee" panose="02000506020000020003" pitchFamily="2" charset="0"/>
              </a:rPr>
              <a:t>PREDSTAVITEV  PROJEKTA</a:t>
            </a:r>
            <a:endParaRPr lang="sl-SI" sz="3200" b="1" dirty="0">
              <a:latin typeface="Boopee" panose="02000506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1157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rgament 2 5"/>
          <p:cNvSpPr/>
          <p:nvPr/>
        </p:nvSpPr>
        <p:spPr>
          <a:xfrm>
            <a:off x="2562897" y="798490"/>
            <a:ext cx="6877317" cy="1236372"/>
          </a:xfrm>
          <a:prstGeom prst="horizontalScroll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sl-SI" sz="3600" dirty="0">
                <a:solidFill>
                  <a:prstClr val="black"/>
                </a:solidFill>
                <a:latin typeface="Boopee" panose="02000506020000020003" pitchFamily="2" charset="0"/>
              </a:rPr>
              <a:t>VSAKDANJIK</a:t>
            </a:r>
            <a:r>
              <a:rPr lang="sl-SI" sz="3600" b="1" dirty="0">
                <a:solidFill>
                  <a:prstClr val="black"/>
                </a:solidFill>
                <a:latin typeface="Boopee" panose="02000506020000020003" pitchFamily="2" charset="0"/>
              </a:rPr>
              <a:t> </a:t>
            </a:r>
            <a:r>
              <a:rPr lang="sl-SI" sz="3600" b="1" dirty="0" smtClean="0">
                <a:solidFill>
                  <a:prstClr val="black"/>
                </a:solidFill>
                <a:latin typeface="Boopee" panose="02000506020000020003" pitchFamily="2" charset="0"/>
              </a:rPr>
              <a:t> </a:t>
            </a:r>
            <a:r>
              <a:rPr lang="sl-SI" sz="3600" dirty="0" smtClean="0">
                <a:solidFill>
                  <a:prstClr val="black"/>
                </a:solidFill>
                <a:latin typeface="Boopee" panose="02000506020000020003" pitchFamily="2" charset="0"/>
              </a:rPr>
              <a:t>OTROK  V  </a:t>
            </a:r>
            <a:r>
              <a:rPr lang="sl-SI" sz="3600" dirty="0">
                <a:solidFill>
                  <a:prstClr val="black"/>
                </a:solidFill>
                <a:latin typeface="Boopee" panose="02000506020000020003" pitchFamily="2" charset="0"/>
              </a:rPr>
              <a:t>PRETEKLOSTI</a:t>
            </a:r>
          </a:p>
        </p:txBody>
      </p:sp>
      <p:sp>
        <p:nvSpPr>
          <p:cNvPr id="8" name="Pergament 1 7"/>
          <p:cNvSpPr/>
          <p:nvPr/>
        </p:nvSpPr>
        <p:spPr>
          <a:xfrm>
            <a:off x="1294325" y="2125014"/>
            <a:ext cx="9118240" cy="3850783"/>
          </a:xfrm>
          <a:prstGeom prst="verticalScroll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sz="2800" dirty="0" smtClean="0">
                <a:latin typeface="Boopee" panose="02000506020000020003" pitchFamily="2" charset="0"/>
              </a:rPr>
              <a:t>Razišči, kako so preživeli v preteklosti čas otroštva.</a:t>
            </a:r>
          </a:p>
          <a:p>
            <a:pPr marL="342900" indent="-342900">
              <a:buAutoNum type="arabicPeriod"/>
            </a:pPr>
            <a:r>
              <a:rPr lang="sl-SI" sz="2800" dirty="0" smtClean="0">
                <a:latin typeface="Boopee" panose="02000506020000020003" pitchFamily="2" charset="0"/>
              </a:rPr>
              <a:t>Kako je potekal njihov vsakdanjik ? (kaj je počel od jutra do večera)</a:t>
            </a:r>
          </a:p>
          <a:p>
            <a:pPr marL="342900" indent="-342900">
              <a:buAutoNum type="arabicPeriod"/>
            </a:pPr>
            <a:r>
              <a:rPr lang="sl-SI" sz="2800" dirty="0" smtClean="0">
                <a:latin typeface="Boopee" panose="02000506020000020003" pitchFamily="2" charset="0"/>
              </a:rPr>
              <a:t>Kakšne dolžnosti so imeli pri domačih opravilih?</a:t>
            </a:r>
          </a:p>
          <a:p>
            <a:pPr marL="342900" indent="-342900">
              <a:buAutoNum type="arabicPeriod"/>
            </a:pPr>
            <a:r>
              <a:rPr lang="sl-SI" sz="2800" dirty="0" smtClean="0">
                <a:latin typeface="Boopee" panose="02000506020000020003" pitchFamily="2" charset="0"/>
              </a:rPr>
              <a:t>So imeli kaj prostega časa ? Kaj so takrat počeli ?</a:t>
            </a:r>
          </a:p>
          <a:p>
            <a:pPr marL="342900" indent="-342900">
              <a:buAutoNum type="arabicPeriod"/>
            </a:pPr>
            <a:endParaRPr lang="sl-SI" sz="2800" dirty="0">
              <a:latin typeface="Boopee" panose="02000506020000020003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41796">
            <a:off x="8795021" y="1861008"/>
            <a:ext cx="2512628" cy="1544501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8362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ravno">
  <a:themeElements>
    <a:clrScheme name="Naravn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Naravn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aravn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879</TotalTime>
  <Words>1069</Words>
  <Application>Microsoft Office PowerPoint</Application>
  <PresentationFormat>Širokozaslonsko</PresentationFormat>
  <Paragraphs>137</Paragraphs>
  <Slides>19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19</vt:i4>
      </vt:variant>
    </vt:vector>
  </HeadingPairs>
  <TitlesOfParts>
    <vt:vector size="24" baseType="lpstr">
      <vt:lpstr>Arial</vt:lpstr>
      <vt:lpstr>Boopee</vt:lpstr>
      <vt:lpstr>Garamond</vt:lpstr>
      <vt:lpstr>Wingdings</vt:lpstr>
      <vt:lpstr>Naravno</vt:lpstr>
      <vt:lpstr>PROJEKT  PRETEKLOST</vt:lpstr>
      <vt:lpstr>PowerPointova predstavitev</vt:lpstr>
      <vt:lpstr>PowerPointova predstavitev</vt:lpstr>
      <vt:lpstr>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</dc:title>
  <dc:creator>Valmi Valentič</dc:creator>
  <cp:lastModifiedBy>Selina</cp:lastModifiedBy>
  <cp:revision>46</cp:revision>
  <dcterms:created xsi:type="dcterms:W3CDTF">2020-05-06T10:18:02Z</dcterms:created>
  <dcterms:modified xsi:type="dcterms:W3CDTF">2020-05-20T15:08:48Z</dcterms:modified>
</cp:coreProperties>
</file>