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4" r:id="rId4"/>
    <p:sldId id="257" r:id="rId5"/>
    <p:sldId id="262" r:id="rId6"/>
    <p:sldId id="275" r:id="rId7"/>
    <p:sldId id="270" r:id="rId8"/>
    <p:sldId id="263" r:id="rId9"/>
    <p:sldId id="259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6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1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6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38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9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6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4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8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463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2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2873A2-72EA-4EB2-8E59-088BAA7A627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9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D12C85-AF60-4E7F-AB8E-E5E900ED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Boopee" panose="02000506020000020003" pitchFamily="2" charset="0"/>
              </a:rPr>
              <a:t>PROJEKT</a:t>
            </a:r>
            <a:r>
              <a:rPr lang="en-US" sz="6000" dirty="0">
                <a:latin typeface="Boopee" panose="02000506020000020003" pitchFamily="2" charset="0"/>
              </a:rPr>
              <a:t> </a:t>
            </a:r>
            <a:br>
              <a:rPr lang="en-US" sz="6000" dirty="0">
                <a:latin typeface="Boopee" panose="02000506020000020003" pitchFamily="2" charset="0"/>
              </a:rPr>
            </a:b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PRET</a:t>
            </a:r>
            <a:r>
              <a:rPr lang="sl-SI" sz="6600" b="1" dirty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E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KLOST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Boopee" panose="02000506020000020003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A024E2-3008-46D0-85C7-DDB985D76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Boopee" panose="02000506020000020003" pitchFamily="2" charset="0"/>
              </a:rPr>
              <a:t>Kulturni</a:t>
            </a:r>
            <a:r>
              <a:rPr lang="en-US" sz="3600" dirty="0">
                <a:latin typeface="Boopee" panose="02000506020000020003" pitchFamily="2" charset="0"/>
              </a:rPr>
              <a:t> dan</a:t>
            </a:r>
          </a:p>
          <a:p>
            <a:r>
              <a:rPr lang="sl-SI" sz="2400" dirty="0" smtClean="0">
                <a:latin typeface="Boopee" panose="02000506020000020003" pitchFamily="2" charset="0"/>
              </a:rPr>
              <a:t>za učence 4. razreda OŠ Dekani</a:t>
            </a:r>
          </a:p>
          <a:p>
            <a:r>
              <a:rPr lang="sl-SI" sz="2400" dirty="0" smtClean="0">
                <a:latin typeface="Boopee" panose="02000506020000020003" pitchFamily="2" charset="0"/>
              </a:rPr>
              <a:t>Pripravili učiteljici </a:t>
            </a:r>
            <a:r>
              <a:rPr lang="sl-SI" sz="2400" dirty="0" err="1" smtClean="0">
                <a:latin typeface="Boopee" panose="02000506020000020003" pitchFamily="2" charset="0"/>
              </a:rPr>
              <a:t>Mirela</a:t>
            </a:r>
            <a:r>
              <a:rPr lang="sl-SI" sz="2400" dirty="0" smtClean="0">
                <a:latin typeface="Boopee" panose="02000506020000020003" pitchFamily="2" charset="0"/>
              </a:rPr>
              <a:t> Valentič in </a:t>
            </a:r>
            <a:r>
              <a:rPr lang="sl-SI" sz="2400" dirty="0" err="1" smtClean="0">
                <a:latin typeface="Boopee" panose="02000506020000020003" pitchFamily="2" charset="0"/>
              </a:rPr>
              <a:t>Selina</a:t>
            </a:r>
            <a:r>
              <a:rPr lang="sl-SI" sz="2400" dirty="0" smtClean="0">
                <a:latin typeface="Boopee" panose="02000506020000020003" pitchFamily="2" charset="0"/>
              </a:rPr>
              <a:t> </a:t>
            </a:r>
            <a:r>
              <a:rPr lang="sl-SI" sz="2400" dirty="0" err="1" smtClean="0">
                <a:latin typeface="Boopee" panose="02000506020000020003" pitchFamily="2" charset="0"/>
              </a:rPr>
              <a:t>Lešek</a:t>
            </a:r>
            <a:endParaRPr lang="sl-SI" sz="2400" dirty="0">
              <a:latin typeface="Boopee" panose="02000506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226">
            <a:off x="1048207" y="3973057"/>
            <a:ext cx="1722691" cy="185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244">
            <a:off x="9196321" y="4447084"/>
            <a:ext cx="1631499" cy="1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562897" y="798490"/>
            <a:ext cx="6877317" cy="1236372"/>
          </a:xfrm>
          <a:prstGeom prst="horizontalScroll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3600" dirty="0" smtClean="0">
                <a:solidFill>
                  <a:prstClr val="black"/>
                </a:solidFill>
                <a:latin typeface="Boopee" panose="02000506020000020003" pitchFamily="2" charset="0"/>
              </a:rPr>
              <a:t>PRAZNIKI  V  PRETEKLOSTI</a:t>
            </a:r>
            <a:endParaRPr lang="sl-SI" sz="3600" dirty="0">
              <a:solidFill>
                <a:prstClr val="black"/>
              </a:solidFill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294325" y="2125014"/>
            <a:ext cx="9118240" cy="3850783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kateri so bili najpomembnejši prazniki v tvojem kraju.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Kako so jih praznovali? Opiši 3 praznike.(državni, verski, družinski)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Kakšne so bile navade za posamezni praznik ?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S kakšno hrano je gospodinja postregla za praznike ?</a:t>
            </a: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214">
            <a:off x="8636086" y="1304949"/>
            <a:ext cx="2857500" cy="2028825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72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1931831" y="940158"/>
            <a:ext cx="840990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OBLAČILA IN OBUTEV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609859" y="1793966"/>
            <a:ext cx="8731876" cy="4306450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so se v preteklosti oblačili ljudje v tvojem kraju (ženske, moški, otroci).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Povprašaj po načinu izdelave obleke in obutve.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Opiši obleko in obutev ter poimenuj posamezne dele (če poznaš imena v narečju, jih tudi napiši)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 Kako so se razlikovala oblačila za vsak dan in oblačila za praznike?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oblačil in obutev so imeli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kupovali oblačila in obutev?</a:t>
            </a:r>
          </a:p>
          <a:p>
            <a:pPr marL="342900" indent="-342900">
              <a:buAutoNum type="arabicPeriod"/>
            </a:pPr>
            <a:r>
              <a:rPr lang="sl-SI" sz="2400" dirty="0">
                <a:latin typeface="Boopee" panose="02000506020000020003" pitchFamily="2" charset="0"/>
              </a:rPr>
              <a:t> </a:t>
            </a:r>
            <a:r>
              <a:rPr lang="sl-SI" sz="2400" dirty="0" smtClean="0">
                <a:latin typeface="Boopee" panose="02000506020000020003" pitchFamily="2" charset="0"/>
              </a:rPr>
              <a:t>So pri oblačenju uporabljali tudi druge dodatke ? (klobuki, rute, šali, torbe…)</a:t>
            </a:r>
          </a:p>
          <a:p>
            <a:endParaRPr lang="sl-SI" dirty="0" smtClean="0"/>
          </a:p>
          <a:p>
            <a:pPr marL="342900" indent="-342900">
              <a:buAutoNum type="arabicPeriod"/>
            </a:pPr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99">
            <a:off x="8809145" y="734094"/>
            <a:ext cx="2610119" cy="195758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03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363272" y="940158"/>
            <a:ext cx="704474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OTROŠKE  IGRE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609859" y="2073500"/>
            <a:ext cx="8551571" cy="346441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kako so se igrali otroci v tvojem kraju v preteklosti.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Naštej 5 iger.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Pozanimaj </a:t>
            </a:r>
            <a:r>
              <a:rPr lang="sl-SI" sz="2800" dirty="0" smtClean="0">
                <a:latin typeface="Boopee" panose="02000506020000020003" pitchFamily="2" charset="0"/>
              </a:rPr>
              <a:t>se o videzu in izdelavi igrač.</a:t>
            </a:r>
            <a:endParaRPr lang="sl-SI" sz="2800" dirty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Podrobneje predstavi eno igro in eno igračo.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325">
            <a:off x="8822028" y="3238809"/>
            <a:ext cx="2065367" cy="222183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8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614411" y="540913"/>
            <a:ext cx="6465195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ŠOLSTVO  V  PRETEKLOST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287887" y="1571223"/>
            <a:ext cx="9221274" cy="4378815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je potekalo šolanje v tvojem kraju v preteklosti.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hodili v šolo in kdaj ?(OŠ, SŠ…)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časa je trajal pouk in koliko šolsko leto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je potekal pouk? (v kakšni stavbi)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Kako je bila opremljena učilnica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Katere pripomočke so uporabljali pri pouku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učencev je bilo v razredu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Kakšni so bili učitelji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Kako je bilo z domačimi nalogami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Ali so imeli šolsko malico in kosilo ?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940">
            <a:off x="7907629" y="3032341"/>
            <a:ext cx="2742741" cy="256996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66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730321" y="592429"/>
            <a:ext cx="636216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PREHRANA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700010" y="1609861"/>
            <a:ext cx="8551571" cy="4301542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so se prehranjevali ljudje v tvojem kraju v preteklosti.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Kaj se je po navadi jedlo</a:t>
            </a:r>
            <a:r>
              <a:rPr lang="sl-SI" sz="2400" dirty="0">
                <a:latin typeface="Boopee" panose="02000506020000020003" pitchFamily="2" charset="0"/>
              </a:rPr>
              <a:t> </a:t>
            </a:r>
            <a:r>
              <a:rPr lang="sl-SI" sz="2400" dirty="0" smtClean="0">
                <a:latin typeface="Boopee" panose="02000506020000020003" pitchFamily="2" charset="0"/>
              </a:rPr>
              <a:t>(najbolj pogoste jedi)?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Od kod so dobili sestavine za pripravo jedi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kuhali, kakšna je bila oprema za kuhanje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Katere pripomočke in posodo so uporabljali za kuhanje ?(če poznaš narečne izraze, jih zapiši 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Ali obstajajo katere jedi, ki so se včasih pogosto pripravljale, danes pa so skoraj pozabljene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Poišči recept za jed in postopek priprave ter ga predstavi.</a:t>
            </a: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03">
            <a:off x="9114890" y="805702"/>
            <a:ext cx="2587508" cy="1943168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13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1680692" y="540913"/>
            <a:ext cx="840990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PREDMETI ZA VSAKODNEVNO RABO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139780" y="1725769"/>
            <a:ext cx="8950816" cy="4082603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kakšni so bili predmeti, ki so jih </a:t>
            </a:r>
            <a:r>
              <a:rPr lang="sl-SI" sz="2800" dirty="0">
                <a:latin typeface="Boopee" panose="02000506020000020003" pitchFamily="2" charset="0"/>
              </a:rPr>
              <a:t>l</a:t>
            </a:r>
            <a:r>
              <a:rPr lang="sl-SI" sz="2800" dirty="0" smtClean="0">
                <a:latin typeface="Boopee" panose="02000506020000020003" pitchFamily="2" charset="0"/>
              </a:rPr>
              <a:t>judje v preteklosti vsakodnevno uporabljali. </a:t>
            </a:r>
          </a:p>
          <a:p>
            <a:r>
              <a:rPr lang="sl-SI" sz="2800" b="1" u="sng" dirty="0" smtClean="0">
                <a:latin typeface="Boopee" panose="02000506020000020003" pitchFamily="2" charset="0"/>
              </a:rPr>
              <a:t>1.Naštej vsaj 5 takih predmetov </a:t>
            </a:r>
            <a:r>
              <a:rPr lang="sl-SI" sz="2800" dirty="0" smtClean="0">
                <a:latin typeface="Boopee" panose="02000506020000020003" pitchFamily="2" charset="0"/>
              </a:rPr>
              <a:t>(gospodinjski pripomočki, pripomočki za delo na polju, v hlevu, v kleti…)…..dodaj jim še narečne izraze.</a:t>
            </a:r>
          </a:p>
          <a:p>
            <a:r>
              <a:rPr lang="sl-SI" sz="2800" dirty="0" smtClean="0">
                <a:latin typeface="Boopee" panose="02000506020000020003" pitchFamily="2" charset="0"/>
              </a:rPr>
              <a:t>2. Pozanimaj se iz česa so bili narejeni in kako so se uporabljali.</a:t>
            </a:r>
          </a:p>
          <a:p>
            <a:r>
              <a:rPr lang="sl-SI" sz="2800" dirty="0" smtClean="0">
                <a:latin typeface="Boopee" panose="02000506020000020003" pitchFamily="2" charset="0"/>
              </a:rPr>
              <a:t>3. Izberi si en predmet , podrobno ga opiši ter predstavi njegovo uporabnost.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823">
            <a:off x="9288617" y="3707986"/>
            <a:ext cx="1786039" cy="2211376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99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3020095" y="425003"/>
            <a:ext cx="5293217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latin typeface="Boopee" panose="02000506020000020003" pitchFamily="2" charset="0"/>
              </a:rPr>
              <a:t>  ZAKLJUČEK</a:t>
            </a:r>
            <a:endParaRPr lang="sl-SI" sz="4000" b="1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566668" y="1184916"/>
            <a:ext cx="10934166" cy="4617077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378039" y="1906073"/>
            <a:ext cx="96462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2800" dirty="0" smtClean="0">
                <a:latin typeface="Boopee" panose="02000506020000020003" pitchFamily="2" charset="0"/>
              </a:rPr>
              <a:t>Zbrane podatke, odgovore in fotografije uredi in naredi načrt za oblikovanje plakata.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2800" b="1" dirty="0" smtClean="0">
                <a:solidFill>
                  <a:srgbClr val="FF0000"/>
                </a:solidFill>
                <a:latin typeface="Boopee" panose="02000506020000020003" pitchFamily="2" charset="0"/>
              </a:rPr>
              <a:t>NASLOVE</a:t>
            </a:r>
            <a:r>
              <a:rPr lang="sl-SI" sz="2800" b="1" dirty="0" smtClean="0">
                <a:latin typeface="Boopee" panose="02000506020000020003" pitchFamily="2" charset="0"/>
              </a:rPr>
              <a:t> </a:t>
            </a:r>
            <a:r>
              <a:rPr lang="sl-SI" sz="2800" dirty="0" smtClean="0">
                <a:latin typeface="Boopee" panose="02000506020000020003" pitchFamily="2" charset="0"/>
              </a:rPr>
              <a:t>napiši z </a:t>
            </a:r>
            <a:r>
              <a:rPr lang="sl-SI" sz="2800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VELIKIMI  TISKANIMI ČRKAMI </a:t>
            </a:r>
            <a:r>
              <a:rPr lang="sl-SI" sz="2800" dirty="0" smtClean="0">
                <a:latin typeface="Boopee" panose="02000506020000020003" pitchFamily="2" charset="0"/>
              </a:rPr>
              <a:t>in </a:t>
            </a:r>
            <a:r>
              <a:rPr lang="sl-SI" sz="2800" u="sng" dirty="0" smtClean="0">
                <a:latin typeface="Boopee" panose="02000506020000020003" pitchFamily="2" charset="0"/>
              </a:rPr>
              <a:t>poudarjeno</a:t>
            </a:r>
            <a:r>
              <a:rPr lang="sl-SI" sz="2800" dirty="0" smtClean="0">
                <a:latin typeface="Boopee" panose="02000506020000020003" pitchFamily="2" charset="0"/>
              </a:rPr>
              <a:t>. </a:t>
            </a:r>
            <a:r>
              <a:rPr lang="sl-SI" sz="2800" b="1" dirty="0" smtClean="0">
                <a:latin typeface="Boopee" panose="02000506020000020003" pitchFamily="2" charset="0"/>
              </a:rPr>
              <a:t>Ostalo besedilo </a:t>
            </a:r>
            <a:r>
              <a:rPr lang="sl-SI" sz="2800" dirty="0" smtClean="0">
                <a:latin typeface="Boopee" panose="02000506020000020003" pitchFamily="2" charset="0"/>
              </a:rPr>
              <a:t>napiši </a:t>
            </a:r>
            <a:r>
              <a:rPr lang="sl-SI" sz="2800" u="sng" dirty="0" smtClean="0">
                <a:latin typeface="Boopee" panose="02000506020000020003" pitchFamily="2" charset="0"/>
              </a:rPr>
              <a:t>z malimi tiskanimi črkami ali z manjšimi velikimi tiskanimi</a:t>
            </a:r>
            <a:r>
              <a:rPr lang="sl-SI" sz="2800" dirty="0" smtClean="0">
                <a:latin typeface="Boopee" panose="02000506020000020003" pitchFamily="2" charset="0"/>
              </a:rPr>
              <a:t> kot je naslov.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2800" dirty="0" smtClean="0">
                <a:latin typeface="Boopee" panose="02000506020000020003" pitchFamily="2" charset="0"/>
              </a:rPr>
              <a:t>V </a:t>
            </a:r>
            <a:r>
              <a:rPr lang="sl-SI" sz="2800" b="1" dirty="0" smtClean="0">
                <a:latin typeface="Boopee" panose="02000506020000020003" pitchFamily="2" charset="0"/>
              </a:rPr>
              <a:t>desnem kotu plakata </a:t>
            </a:r>
            <a:r>
              <a:rPr lang="sl-SI" sz="2800" dirty="0" smtClean="0">
                <a:latin typeface="Boopee" panose="02000506020000020003" pitchFamily="2" charset="0"/>
              </a:rPr>
              <a:t>pusti prostor, kjer boš navedel </a:t>
            </a:r>
            <a:r>
              <a:rPr lang="sl-SI" sz="2800" b="1" u="sng" dirty="0" smtClean="0">
                <a:latin typeface="Boopee" panose="02000506020000020003" pitchFamily="2" charset="0"/>
              </a:rPr>
              <a:t>literaturo in vire (kdo je pripovedoval, od kod so podatki)</a:t>
            </a:r>
            <a:r>
              <a:rPr lang="sl-SI" sz="2800" dirty="0" smtClean="0">
                <a:latin typeface="Boopee" panose="02000506020000020003" pitchFamily="2" charset="0"/>
              </a:rPr>
              <a:t>, ki si jih uporabljal pri raziskovanju.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dirty="0" smtClean="0">
                <a:latin typeface="Boopee" panose="02000506020000020003" pitchFamily="2" charset="0"/>
              </a:rPr>
              <a:t>Ne pozabi se</a:t>
            </a:r>
            <a:r>
              <a:rPr lang="sl-SI" sz="3200" b="1" dirty="0" smtClean="0">
                <a:latin typeface="Boopee" panose="02000506020000020003" pitchFamily="2" charset="0"/>
              </a:rPr>
              <a:t> podpisati</a:t>
            </a:r>
            <a:r>
              <a:rPr lang="sl-SI" sz="3200" dirty="0" smtClean="0">
                <a:latin typeface="Boopee" panose="02000506020000020003" pitchFamily="2" charset="0"/>
              </a:rPr>
              <a:t>.</a:t>
            </a:r>
          </a:p>
          <a:p>
            <a:endParaRPr lang="sl-SI" sz="36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9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4250027" y="2331075"/>
            <a:ext cx="3309871" cy="1519707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latin typeface="Boopee" panose="02000506020000020003" pitchFamily="2" charset="0"/>
              </a:rPr>
              <a:t>PROJEKT</a:t>
            </a:r>
          </a:p>
          <a:p>
            <a:pPr algn="ctr"/>
            <a:r>
              <a:rPr lang="sl-SI" sz="3600" b="1" dirty="0" smtClean="0">
                <a:latin typeface="Boopee" panose="02000506020000020003" pitchFamily="2" charset="0"/>
              </a:rPr>
              <a:t>PRETEKLOST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3" name="Pergament 2 2"/>
          <p:cNvSpPr/>
          <p:nvPr/>
        </p:nvSpPr>
        <p:spPr>
          <a:xfrm>
            <a:off x="695458" y="588569"/>
            <a:ext cx="2421228" cy="88347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Boopee" panose="02000506020000020003" pitchFamily="2" charset="0"/>
              </a:rPr>
              <a:t>VSAKDANJIK OTROK </a:t>
            </a:r>
            <a:endParaRPr lang="sl-SI" sz="2400" dirty="0">
              <a:latin typeface="Boopee" panose="02000506020000020003" pitchFamily="2" charset="0"/>
            </a:endParaRPr>
          </a:p>
        </p:txBody>
      </p:sp>
      <p:sp>
        <p:nvSpPr>
          <p:cNvPr id="4" name="Pergament 2 3"/>
          <p:cNvSpPr/>
          <p:nvPr/>
        </p:nvSpPr>
        <p:spPr>
          <a:xfrm>
            <a:off x="4906848" y="726360"/>
            <a:ext cx="2253805" cy="82424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PRAZNIKI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5" name="Pergament 2 4"/>
          <p:cNvSpPr/>
          <p:nvPr/>
        </p:nvSpPr>
        <p:spPr>
          <a:xfrm>
            <a:off x="9176198" y="601446"/>
            <a:ext cx="2292438" cy="109212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Boopee" panose="02000506020000020003" pitchFamily="2" charset="0"/>
              </a:rPr>
              <a:t>OBLAČILA IN OBUTEV</a:t>
            </a:r>
            <a:endParaRPr lang="sl-SI" sz="2800" dirty="0">
              <a:latin typeface="Boopee" panose="02000506020000020003" pitchFamily="2" charset="0"/>
            </a:endParaRPr>
          </a:p>
        </p:txBody>
      </p:sp>
      <p:sp>
        <p:nvSpPr>
          <p:cNvPr id="6" name="Pergament 2 5"/>
          <p:cNvSpPr/>
          <p:nvPr/>
        </p:nvSpPr>
        <p:spPr>
          <a:xfrm>
            <a:off x="8970134" y="2897744"/>
            <a:ext cx="2498502" cy="95303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OTROŠKE IGRE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7" name="Pergament 2 6"/>
          <p:cNvSpPr/>
          <p:nvPr/>
        </p:nvSpPr>
        <p:spPr>
          <a:xfrm>
            <a:off x="6890197" y="5254580"/>
            <a:ext cx="2189408" cy="91440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ŠOLSTVO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8" name="Pergament 2 7"/>
          <p:cNvSpPr/>
          <p:nvPr/>
        </p:nvSpPr>
        <p:spPr>
          <a:xfrm>
            <a:off x="1738647" y="5100033"/>
            <a:ext cx="2511380" cy="95303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latin typeface="Boopee" panose="02000506020000020003" pitchFamily="2" charset="0"/>
              </a:rPr>
              <a:t>PREHRANA</a:t>
            </a:r>
            <a:endParaRPr lang="sl-SI" sz="3600" dirty="0">
              <a:latin typeface="Boopee" panose="02000506020000020003" pitchFamily="2" charset="0"/>
            </a:endParaRPr>
          </a:p>
        </p:txBody>
      </p:sp>
      <p:sp>
        <p:nvSpPr>
          <p:cNvPr id="9" name="Pergament 2 8"/>
          <p:cNvSpPr/>
          <p:nvPr/>
        </p:nvSpPr>
        <p:spPr>
          <a:xfrm>
            <a:off x="689018" y="2511379"/>
            <a:ext cx="2356834" cy="86288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PREDMETI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710670" y="5576552"/>
            <a:ext cx="1893195" cy="746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Boopee" panose="02000506020000020003" pitchFamily="2" charset="0"/>
              </a:rPr>
              <a:t>VIRI, LITERATURA,</a:t>
            </a:r>
          </a:p>
          <a:p>
            <a:pPr algn="ctr"/>
            <a:r>
              <a:rPr lang="sl-SI" dirty="0" smtClean="0">
                <a:latin typeface="Boopee" panose="02000506020000020003" pitchFamily="2" charset="0"/>
              </a:rPr>
              <a:t>PODPIS</a:t>
            </a:r>
            <a:endParaRPr lang="sl-SI" dirty="0">
              <a:latin typeface="Boopee" panose="02000506020000020003" pitchFamily="2" charset="0"/>
            </a:endParaRPr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3116687" y="1352283"/>
            <a:ext cx="1558344" cy="87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>
            <a:off x="3020097" y="2897746"/>
            <a:ext cx="1410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7469746" y="1693570"/>
            <a:ext cx="1906074" cy="946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H="1">
            <a:off x="3271234" y="3921613"/>
            <a:ext cx="2021983" cy="117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>
            <a:off x="6980349" y="3921613"/>
            <a:ext cx="1159099" cy="1332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 flipV="1">
            <a:off x="7411792" y="3419335"/>
            <a:ext cx="14553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aven puščični povezovalnik 45"/>
          <p:cNvCxnSpPr/>
          <p:nvPr/>
        </p:nvCxnSpPr>
        <p:spPr>
          <a:xfrm flipV="1">
            <a:off x="6185079" y="1472047"/>
            <a:ext cx="0" cy="87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150772" y="1249251"/>
            <a:ext cx="7817476" cy="439169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468969" y="1880316"/>
            <a:ext cx="318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Boopee" panose="02000506020000020003" pitchFamily="2" charset="0"/>
              </a:rPr>
              <a:t>PREDSTAVITEV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975020" y="2526647"/>
            <a:ext cx="6903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dirty="0">
                <a:latin typeface="Boopee" panose="02000506020000020003" pitchFamily="2" charset="0"/>
              </a:rPr>
              <a:t>S pomočjo plakata se nauči </a:t>
            </a:r>
            <a:r>
              <a:rPr lang="sl-SI" sz="2800" b="1" dirty="0">
                <a:latin typeface="Boopee" panose="02000506020000020003" pitchFamily="2" charset="0"/>
              </a:rPr>
              <a:t>tekoče pripovedovati </a:t>
            </a:r>
            <a:r>
              <a:rPr lang="sl-SI" sz="2800" dirty="0">
                <a:latin typeface="Boopee" panose="02000506020000020003" pitchFamily="2" charset="0"/>
              </a:rPr>
              <a:t>o opravljenih nalogah.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dirty="0">
                <a:latin typeface="Boopee" panose="02000506020000020003" pitchFamily="2" charset="0"/>
              </a:rPr>
              <a:t>Predstavitev boš povedal-a sošolcem in učiteljici na </a:t>
            </a:r>
            <a:r>
              <a:rPr lang="sl-SI" sz="2800" dirty="0" err="1">
                <a:latin typeface="Boopee" panose="02000506020000020003" pitchFamily="2" charset="0"/>
              </a:rPr>
              <a:t>videosrečanjih</a:t>
            </a:r>
            <a:r>
              <a:rPr lang="sl-SI" sz="28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FF0000"/>
                </a:solidFill>
                <a:latin typeface="Boopee" panose="02000506020000020003" pitchFamily="2" charset="0"/>
              </a:rPr>
              <a:t>PLAKAT IN PREDSTAVITEV BOSTA TOČKOVANA IN OCENJENA</a:t>
            </a:r>
            <a:r>
              <a:rPr lang="sl-SI" sz="2800" b="1" dirty="0">
                <a:latin typeface="Boopee" panose="02000506020000020003" pitchFamily="2" charset="0"/>
              </a:rPr>
              <a:t>, zato se potrudi!</a:t>
            </a:r>
          </a:p>
          <a:p>
            <a:pPr lvl="2"/>
            <a:endParaRPr lang="sl-SI" sz="2400" b="1" dirty="0">
              <a:latin typeface="Boopee" panose="02000506020000020003" pitchFamily="2" charset="0"/>
            </a:endParaRPr>
          </a:p>
          <a:p>
            <a:pPr lvl="2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609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1107583" y="618186"/>
            <a:ext cx="9839459" cy="5499279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187520" y="753414"/>
            <a:ext cx="702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Boopee" panose="02000506020000020003" pitchFamily="2" charset="0"/>
              </a:rPr>
              <a:t>TOČKOVANJE  IN  KRITERIJI  OCENJEVANJA </a:t>
            </a:r>
            <a:endParaRPr lang="sl-SI" sz="3200" b="1" dirty="0">
              <a:latin typeface="Boopee" panose="02000506020000020003" pitchFamily="2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1956962" y="1429555"/>
            <a:ext cx="3645348" cy="444321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l-SI" sz="3100" dirty="0" smtClean="0">
                <a:solidFill>
                  <a:srgbClr val="FF0000"/>
                </a:solidFill>
                <a:latin typeface="Boopee" panose="02000506020000020003" pitchFamily="2" charset="0"/>
              </a:rPr>
              <a:t>PLAKAT:	</a:t>
            </a:r>
            <a:r>
              <a:rPr lang="sl-SI" sz="3100" dirty="0" smtClean="0">
                <a:latin typeface="Boopee" panose="02000506020000020003" pitchFamily="2" charset="0"/>
              </a:rPr>
              <a:t>			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Lično izdelan </a:t>
            </a:r>
            <a:r>
              <a:rPr lang="sl-SI" sz="3100" b="1" dirty="0" smtClean="0">
                <a:latin typeface="Boopee" panose="02000506020000020003" pitchFamily="2" charset="0"/>
              </a:rPr>
              <a:t>3 T	</a:t>
            </a:r>
            <a:r>
              <a:rPr lang="sl-SI" sz="3100" dirty="0" smtClean="0">
                <a:latin typeface="Boopee" panose="02000506020000020003" pitchFamily="2" charset="0"/>
              </a:rPr>
              <a:t>		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Vsebuje vse elemente </a:t>
            </a:r>
            <a:r>
              <a:rPr lang="sl-SI" sz="3100" b="1" dirty="0" smtClean="0">
                <a:latin typeface="Boopee" panose="02000506020000020003" pitchFamily="2" charset="0"/>
              </a:rPr>
              <a:t>6 T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Dodatni elementi (slike, risbe) </a:t>
            </a:r>
            <a:r>
              <a:rPr lang="sl-SI" sz="3100" b="1" dirty="0" smtClean="0">
                <a:latin typeface="Boopee" panose="02000506020000020003" pitchFamily="2" charset="0"/>
              </a:rPr>
              <a:t>3 T</a:t>
            </a:r>
          </a:p>
          <a:p>
            <a:pPr marL="0" indent="0">
              <a:buFont typeface="Arial"/>
              <a:buNone/>
            </a:pPr>
            <a:r>
              <a:rPr lang="sl-SI" sz="3100" u="sng" dirty="0" smtClean="0">
                <a:latin typeface="Boopee" panose="02000506020000020003" pitchFamily="2" charset="0"/>
              </a:rPr>
              <a:t>SKUPAJ: </a:t>
            </a:r>
            <a:r>
              <a:rPr lang="sl-SI" sz="3100" b="1" u="sng" dirty="0" smtClean="0">
                <a:latin typeface="Boopee" panose="02000506020000020003" pitchFamily="2" charset="0"/>
              </a:rPr>
              <a:t>12 T</a:t>
            </a:r>
          </a:p>
          <a:p>
            <a:r>
              <a:rPr lang="sl-SI" sz="3100" dirty="0" smtClean="0">
                <a:solidFill>
                  <a:srgbClr val="FF0000"/>
                </a:solidFill>
                <a:latin typeface="Boopee" panose="02000506020000020003" pitchFamily="2" charset="0"/>
              </a:rPr>
              <a:t>PREDSTAVITEV: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Tekoče pripovedovanje  </a:t>
            </a:r>
            <a:r>
              <a:rPr lang="sl-SI" sz="3100" b="1" dirty="0" smtClean="0">
                <a:latin typeface="Boopee" panose="02000506020000020003" pitchFamily="2" charset="0"/>
              </a:rPr>
              <a:t>10 T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Vsebina </a:t>
            </a:r>
            <a:r>
              <a:rPr lang="sl-SI" sz="3100" b="1" dirty="0" smtClean="0">
                <a:latin typeface="Boopee" panose="02000506020000020003" pitchFamily="2" charset="0"/>
              </a:rPr>
              <a:t>10 T</a:t>
            </a:r>
          </a:p>
          <a:p>
            <a:pPr marL="0" indent="0">
              <a:buFont typeface="Arial"/>
              <a:buNone/>
            </a:pPr>
            <a:r>
              <a:rPr lang="sl-SI" sz="3100" u="sng" dirty="0" smtClean="0">
                <a:latin typeface="Boopee" panose="02000506020000020003" pitchFamily="2" charset="0"/>
              </a:rPr>
              <a:t>SKUPAJ: </a:t>
            </a:r>
            <a:r>
              <a:rPr lang="sl-SI" sz="3100" b="1" u="sng" dirty="0" smtClean="0">
                <a:latin typeface="Boopee" panose="02000506020000020003" pitchFamily="2" charset="0"/>
              </a:rPr>
              <a:t>20 T</a:t>
            </a:r>
          </a:p>
          <a:p>
            <a:pPr marL="914400" lvl="2" indent="0">
              <a:buFont typeface="Arial"/>
              <a:buNone/>
            </a:pPr>
            <a:endParaRPr lang="sl-SI" dirty="0"/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5602310" y="1429554"/>
            <a:ext cx="4517264" cy="44432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600" b="1" dirty="0" smtClean="0">
                <a:solidFill>
                  <a:srgbClr val="FF0000"/>
                </a:solidFill>
                <a:latin typeface="Boopee" panose="02000506020000020003" pitchFamily="2" charset="0"/>
              </a:rPr>
              <a:t>SKUPAJ  Plakat + predstavitev:  32 T</a:t>
            </a:r>
          </a:p>
          <a:p>
            <a:r>
              <a:rPr lang="sl-SI" sz="2000" b="1" i="1" dirty="0" smtClean="0">
                <a:latin typeface="Boopee" panose="02000506020000020003" pitchFamily="2" charset="0"/>
              </a:rPr>
              <a:t>Kriterij: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odl</a:t>
            </a:r>
            <a:r>
              <a:rPr lang="sl-SI" sz="2000" b="1" i="1" dirty="0" smtClean="0">
                <a:latin typeface="Boopee" panose="02000506020000020003" pitchFamily="2" charset="0"/>
              </a:rPr>
              <a:t> (5):</a:t>
            </a:r>
            <a:r>
              <a:rPr lang="sl-SI" sz="2000" dirty="0" smtClean="0">
                <a:latin typeface="Boopee" panose="02000506020000020003" pitchFamily="2" charset="0"/>
              </a:rPr>
              <a:t> 90 – 100 %;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pd</a:t>
            </a:r>
            <a:r>
              <a:rPr lang="sl-SI" sz="2000" b="1" i="1" dirty="0" smtClean="0">
                <a:latin typeface="Boopee" panose="02000506020000020003" pitchFamily="2" charset="0"/>
              </a:rPr>
              <a:t> (4):</a:t>
            </a:r>
            <a:r>
              <a:rPr lang="sl-SI" sz="2000" dirty="0" smtClean="0">
                <a:latin typeface="Boopee" panose="02000506020000020003" pitchFamily="2" charset="0"/>
              </a:rPr>
              <a:t> 78 – 89 %;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db</a:t>
            </a:r>
            <a:r>
              <a:rPr lang="sl-SI" sz="2000" b="1" i="1" dirty="0" smtClean="0">
                <a:latin typeface="Boopee" panose="02000506020000020003" pitchFamily="2" charset="0"/>
              </a:rPr>
              <a:t> (3):</a:t>
            </a:r>
            <a:r>
              <a:rPr lang="sl-SI" sz="2000" dirty="0" smtClean="0">
                <a:latin typeface="Boopee" panose="02000506020000020003" pitchFamily="2" charset="0"/>
              </a:rPr>
              <a:t> 62 – 77 %,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zd</a:t>
            </a:r>
            <a:r>
              <a:rPr lang="sl-SI" sz="2000" b="1" i="1" dirty="0" smtClean="0">
                <a:latin typeface="Boopee" panose="02000506020000020003" pitchFamily="2" charset="0"/>
              </a:rPr>
              <a:t> (2):</a:t>
            </a:r>
            <a:r>
              <a:rPr lang="sl-SI" sz="2000" dirty="0" smtClean="0">
                <a:latin typeface="Boopee" panose="02000506020000020003" pitchFamily="2" charset="0"/>
              </a:rPr>
              <a:t> 48 – 61 %;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nzd</a:t>
            </a:r>
            <a:r>
              <a:rPr lang="sl-SI" sz="2000" b="1" i="1" dirty="0" smtClean="0">
                <a:latin typeface="Boopee" panose="02000506020000020003" pitchFamily="2" charset="0"/>
              </a:rPr>
              <a:t> (1):</a:t>
            </a:r>
            <a:r>
              <a:rPr lang="sl-SI" sz="2000" dirty="0" smtClean="0">
                <a:latin typeface="Boopee" panose="02000506020000020003" pitchFamily="2" charset="0"/>
              </a:rPr>
              <a:t> 0 – 47 %</a:t>
            </a:r>
          </a:p>
          <a:p>
            <a:r>
              <a:rPr lang="sl-SI" sz="2000" dirty="0" smtClean="0">
                <a:latin typeface="Boopee" panose="02000506020000020003" pitchFamily="2" charset="0"/>
              </a:rPr>
              <a:t>Če projekta ne pripraviš, je ocena </a:t>
            </a:r>
            <a:r>
              <a:rPr lang="sl-SI" sz="2000" dirty="0" err="1" smtClean="0">
                <a:latin typeface="Boopee" panose="02000506020000020003" pitchFamily="2" charset="0"/>
              </a:rPr>
              <a:t>nzd</a:t>
            </a:r>
            <a:r>
              <a:rPr lang="sl-SI" sz="2000" dirty="0" smtClean="0">
                <a:latin typeface="Boopee" panose="02000506020000020003" pitchFamily="2" charset="0"/>
              </a:rPr>
              <a:t>.</a:t>
            </a:r>
          </a:p>
          <a:p>
            <a:pPr marL="0" indent="0">
              <a:buFont typeface="Arial"/>
              <a:buNone/>
            </a:pPr>
            <a:r>
              <a:rPr lang="sl-SI" sz="2000" dirty="0" smtClean="0">
                <a:latin typeface="Boopee" panose="02000506020000020003" pitchFamily="2" charset="0"/>
              </a:rPr>
              <a:t> </a:t>
            </a:r>
          </a:p>
          <a:p>
            <a:pPr marL="0" indent="0">
              <a:buFont typeface="Arial"/>
              <a:buNone/>
            </a:pP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558079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785609" y="708338"/>
            <a:ext cx="9775065" cy="498412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latin typeface="Boopee" panose="02000506020000020003" pitchFamily="2" charset="0"/>
              </a:rPr>
              <a:t> </a:t>
            </a:r>
            <a:endParaRPr lang="sl-SI" sz="4000" dirty="0">
              <a:latin typeface="Boopee" panose="02000506020000020003" pitchFamily="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090930" y="1880315"/>
            <a:ext cx="580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309869" y="837127"/>
            <a:ext cx="58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atin typeface="Boopee" panose="02000506020000020003" pitchFamily="2" charset="0"/>
              </a:rPr>
              <a:t>UVODNA NAVODILA </a:t>
            </a:r>
            <a:r>
              <a:rPr lang="sl-SI" sz="3600" b="1" dirty="0" smtClean="0">
                <a:latin typeface="Boopee" panose="02000506020000020003" pitchFamily="2" charset="0"/>
              </a:rPr>
              <a:t> ZA  DELO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880316" y="1474940"/>
            <a:ext cx="7778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projekt boš izvajal-a  približno  5 ur (</a:t>
            </a:r>
            <a:r>
              <a:rPr lang="sl-SI" sz="3600" b="1" dirty="0" smtClean="0">
                <a:latin typeface="Boopee" panose="02000506020000020003" pitchFamily="2" charset="0"/>
              </a:rPr>
              <a:t>KULTURNI DAN),</a:t>
            </a:r>
          </a:p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vse odgovore boš sproti </a:t>
            </a:r>
            <a:r>
              <a:rPr lang="sl-SI" sz="3600" b="1" u="sng" dirty="0" smtClean="0">
                <a:latin typeface="Boopee" panose="02000506020000020003" pitchFamily="2" charset="0"/>
              </a:rPr>
              <a:t>zapisoval-a v zvezek,</a:t>
            </a:r>
          </a:p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po končanem delu, boš iz pridobljenih podatkov  naredil-a </a:t>
            </a:r>
            <a:r>
              <a:rPr lang="sl-SI" sz="3600" b="1" u="sng" dirty="0" smtClean="0">
                <a:latin typeface="Boopee" panose="02000506020000020003" pitchFamily="2" charset="0"/>
              </a:rPr>
              <a:t>plakat</a:t>
            </a:r>
            <a:r>
              <a:rPr lang="sl-SI" sz="3600" dirty="0" smtClean="0">
                <a:latin typeface="Boopee" panose="02000506020000020003" pitchFamily="2" charset="0"/>
              </a:rPr>
              <a:t>, ki ti bo v pomoč pri </a:t>
            </a:r>
            <a:r>
              <a:rPr lang="sl-SI" sz="3600" b="1" u="sng" dirty="0" smtClean="0">
                <a:latin typeface="Boopee" panose="02000506020000020003" pitchFamily="2" charset="0"/>
              </a:rPr>
              <a:t>predstavitvi tvojega dela.</a:t>
            </a:r>
          </a:p>
        </p:txBody>
      </p:sp>
    </p:spTree>
    <p:extLst>
      <p:ext uri="{BB962C8B-B14F-4D97-AF65-F5344CB8AC3E}">
        <p14:creationId xmlns:p14="http://schemas.microsoft.com/office/powerpoint/2010/main" val="970475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45919" y="1576252"/>
            <a:ext cx="9562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u="sng" dirty="0" smtClean="0">
                <a:latin typeface="Boopee" panose="02000506020000020003" pitchFamily="2" charset="0"/>
              </a:rPr>
              <a:t> </a:t>
            </a:r>
            <a:endParaRPr lang="sl-SI" sz="44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430215" y="1552806"/>
            <a:ext cx="8476454" cy="382808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sz="3600" u="sng" dirty="0">
                <a:latin typeface="Boopee" panose="02000506020000020003" pitchFamily="2" charset="0"/>
              </a:rPr>
              <a:t>predstavitve bodo potekale preko video srečanj </a:t>
            </a:r>
            <a:r>
              <a:rPr lang="sl-SI" sz="36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28. 5. 2020</a:t>
            </a:r>
            <a:r>
              <a:rPr lang="sl-SI" sz="3600" u="sng" dirty="0">
                <a:solidFill>
                  <a:srgbClr val="FF0000"/>
                </a:solidFill>
                <a:latin typeface="Boopee" panose="02000506020000020003" pitchFamily="2" charset="0"/>
              </a:rPr>
              <a:t> po skupinah,</a:t>
            </a:r>
            <a:endParaRPr lang="sl-SI" sz="3600" u="sng" dirty="0">
              <a:latin typeface="Boopee" panose="02000506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sl-SI" sz="3600" dirty="0">
                <a:solidFill>
                  <a:srgbClr val="FF0000"/>
                </a:solidFill>
                <a:latin typeface="Boopee" panose="02000506020000020003" pitchFamily="2" charset="0"/>
              </a:rPr>
              <a:t>plakat in predstavitev bosta ocenjena,</a:t>
            </a:r>
          </a:p>
          <a:p>
            <a:pPr marL="285750" indent="-285750">
              <a:buFontTx/>
              <a:buChar char="-"/>
            </a:pPr>
            <a:r>
              <a:rPr lang="sl-SI" sz="3600" dirty="0">
                <a:latin typeface="Boopee" panose="02000506020000020003" pitchFamily="2" charset="0"/>
              </a:rPr>
              <a:t>potrudi se pri spoznavanju preteklosti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9027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9A0177-88ED-4315-95E3-8410A17D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ergament 2 3"/>
          <p:cNvSpPr/>
          <p:nvPr/>
        </p:nvSpPr>
        <p:spPr>
          <a:xfrm>
            <a:off x="1030309" y="430974"/>
            <a:ext cx="10019764" cy="19704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Uvod v projektno delo</a:t>
            </a:r>
          </a:p>
          <a:p>
            <a:pPr algn="ctr"/>
            <a:r>
              <a:rPr lang="sl-SI" sz="32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P</a:t>
            </a:r>
            <a:r>
              <a:rPr lang="sl-SI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ri raziskovanju boš spoznaval-a preteklost v tvojem kraju.</a:t>
            </a:r>
          </a:p>
          <a:p>
            <a:pPr algn="ctr"/>
            <a:r>
              <a:rPr lang="en-US" sz="31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Spodaj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so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navedene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teme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,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ki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ti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bodo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v </a:t>
            </a:r>
            <a:r>
              <a:rPr lang="en-US" sz="31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pomoč</a:t>
            </a:r>
            <a:r>
              <a:rPr lang="sl-SI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.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sl-SI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endParaRPr lang="sl-SI" dirty="0">
              <a:latin typeface="Boopee" panose="02000506020000020003" pitchFamily="2" charset="0"/>
            </a:endParaRPr>
          </a:p>
        </p:txBody>
      </p:sp>
      <p:sp>
        <p:nvSpPr>
          <p:cNvPr id="5" name="Pergament 1 4"/>
          <p:cNvSpPr/>
          <p:nvPr/>
        </p:nvSpPr>
        <p:spPr>
          <a:xfrm>
            <a:off x="2046435" y="2401442"/>
            <a:ext cx="7559899" cy="3773511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sl-SI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TEME 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: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Boopee" panose="02000506020000020003" pitchFamily="2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VSAKDANJIK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OTROK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PRAZNIKI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OBLA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ČILA IN OBUTEV 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 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OTROŠKE IGRE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ŠOLSTVO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PREHRANA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PREDMETI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ZA VSAKODNEVNO UPORABO V  PRETEKLOSTI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oopee" panose="02000506020000020003" pitchFamily="2" charset="0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endParaRPr lang="sl-SI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Val 2"/>
          <p:cNvSpPr/>
          <p:nvPr/>
        </p:nvSpPr>
        <p:spPr>
          <a:xfrm rot="1798900">
            <a:off x="9375820" y="3928056"/>
            <a:ext cx="1880315" cy="108182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latin typeface="Boopee" panose="02000506020000020003" pitchFamily="2" charset="0"/>
              </a:rPr>
              <a:t>ŽELIM TI VELIKO ZABAVE IN UČENJA </a:t>
            </a:r>
            <a:endParaRPr lang="sl-SI" sz="20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4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302651" y="682580"/>
            <a:ext cx="11314091" cy="5550795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Boopee" panose="02000506020000020003" pitchFamily="2" charset="0"/>
              </a:rPr>
              <a:t>Razmisli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kaj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boš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pri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vsaki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temi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raziskoval</a:t>
            </a:r>
            <a:r>
              <a:rPr lang="en-US" sz="3200" dirty="0">
                <a:latin typeface="Boopee" panose="02000506020000020003" pitchFamily="2" charset="0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Boopee" panose="02000506020000020003" pitchFamily="2" charset="0"/>
              </a:rPr>
              <a:t>Naredi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b="1" dirty="0" err="1">
                <a:latin typeface="Boopee" panose="02000506020000020003" pitchFamily="2" charset="0"/>
              </a:rPr>
              <a:t>načrt</a:t>
            </a:r>
            <a:r>
              <a:rPr lang="en-US" sz="3200" b="1" dirty="0">
                <a:latin typeface="Boopee" panose="02000506020000020003" pitchFamily="2" charset="0"/>
              </a:rPr>
              <a:t> – </a:t>
            </a:r>
            <a:r>
              <a:rPr lang="en-US" sz="3200" b="1" dirty="0" err="1">
                <a:latin typeface="Boopee" panose="02000506020000020003" pitchFamily="2" charset="0"/>
              </a:rPr>
              <a:t>miselni</a:t>
            </a:r>
            <a:r>
              <a:rPr lang="en-US" sz="3200" b="1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vzorec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pomagaj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s  </a:t>
            </a:r>
            <a:r>
              <a:rPr lang="en-US" sz="3200" dirty="0" err="1">
                <a:latin typeface="Boopee" panose="02000506020000020003" pitchFamily="2" charset="0"/>
              </a:rPr>
              <a:t>spodnjimi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vprašanji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lahko</a:t>
            </a:r>
            <a:r>
              <a:rPr lang="en-US" sz="3200" dirty="0">
                <a:latin typeface="Boopee" panose="02000506020000020003" pitchFamily="2" charset="0"/>
              </a:rPr>
              <a:t> pa </a:t>
            </a:r>
            <a:r>
              <a:rPr lang="en-US" sz="3200" dirty="0" err="1">
                <a:latin typeface="Boopee" panose="02000506020000020003" pitchFamily="2" charset="0"/>
              </a:rPr>
              <a:t>dodaš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še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kakšno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svojo</a:t>
            </a:r>
            <a:r>
              <a:rPr lang="en-US" sz="32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oopee" panose="02000506020000020003" pitchFamily="2" charset="0"/>
              </a:rPr>
              <a:t>Med </a:t>
            </a:r>
            <a:r>
              <a:rPr lang="en-US" sz="3200" dirty="0" err="1">
                <a:latin typeface="Boopee" panose="02000506020000020003" pitchFamily="2" charset="0"/>
              </a:rPr>
              <a:t>sorodniki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sosedi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prijatelji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prosi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sl-SI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eno</a:t>
            </a:r>
            <a:r>
              <a:rPr lang="en-US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starejš</a:t>
            </a:r>
            <a:r>
              <a:rPr lang="sl-SI" sz="3200" dirty="0">
                <a:solidFill>
                  <a:srgbClr val="FF0000"/>
                </a:solidFill>
                <a:latin typeface="Boopee" panose="02000506020000020003" pitchFamily="2" charset="0"/>
              </a:rPr>
              <a:t>o</a:t>
            </a:r>
            <a:r>
              <a:rPr lang="en-US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oseb</a:t>
            </a:r>
            <a:r>
              <a:rPr lang="sl-SI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o </a:t>
            </a:r>
            <a:r>
              <a:rPr lang="sl-SI" sz="3200" dirty="0" smtClean="0">
                <a:latin typeface="Boopee" panose="02000506020000020003" pitchFamily="2" charset="0"/>
              </a:rPr>
              <a:t>(starost nad 65 let)</a:t>
            </a:r>
            <a:r>
              <a:rPr lang="en-US" sz="3200" dirty="0" smtClean="0">
                <a:latin typeface="Boopee" panose="02000506020000020003" pitchFamily="2" charset="0"/>
              </a:rPr>
              <a:t>, </a:t>
            </a:r>
            <a:r>
              <a:rPr lang="en-US" sz="3200" dirty="0">
                <a:latin typeface="Boopee" panose="02000506020000020003" pitchFamily="2" charset="0"/>
              </a:rPr>
              <a:t>da </a:t>
            </a:r>
            <a:r>
              <a:rPr lang="en-US" sz="3200" dirty="0" err="1">
                <a:latin typeface="Boopee" panose="02000506020000020003" pitchFamily="2" charset="0"/>
              </a:rPr>
              <a:t>ti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ustno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smtClean="0">
                <a:latin typeface="Boopee" panose="02000506020000020003" pitchFamily="2" charset="0"/>
              </a:rPr>
              <a:t>(</a:t>
            </a:r>
            <a:r>
              <a:rPr lang="sl-SI" sz="3200" dirty="0" smtClean="0">
                <a:latin typeface="Boopee" panose="02000506020000020003" pitchFamily="2" charset="0"/>
              </a:rPr>
              <a:t>osebno ali </a:t>
            </a:r>
            <a:r>
              <a:rPr lang="en-US" sz="3200" dirty="0" err="1" smtClean="0">
                <a:latin typeface="Boopee" panose="02000506020000020003" pitchFamily="2" charset="0"/>
              </a:rPr>
              <a:t>po</a:t>
            </a:r>
            <a:r>
              <a:rPr lang="en-US" sz="3200" dirty="0" smtClean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telefonu</a:t>
            </a:r>
            <a:r>
              <a:rPr lang="en-US" sz="3200" dirty="0">
                <a:latin typeface="Boopee" panose="02000506020000020003" pitchFamily="2" charset="0"/>
              </a:rPr>
              <a:t>) </a:t>
            </a:r>
            <a:r>
              <a:rPr lang="en-US" sz="3200" dirty="0" err="1" smtClean="0">
                <a:latin typeface="Boopee" panose="02000506020000020003" pitchFamily="2" charset="0"/>
              </a:rPr>
              <a:t>odgovori</a:t>
            </a:r>
            <a:r>
              <a:rPr lang="en-US" sz="3200" dirty="0" smtClean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na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vprašanja</a:t>
            </a:r>
            <a:r>
              <a:rPr lang="en-US" sz="3200" dirty="0">
                <a:latin typeface="Boopee" panose="02000506020000020003" pitchFamily="2" charset="0"/>
              </a:rPr>
              <a:t>. </a:t>
            </a:r>
            <a:r>
              <a:rPr lang="en-US" sz="3200" dirty="0" err="1">
                <a:latin typeface="Boopee" panose="02000506020000020003" pitchFamily="2" charset="0"/>
              </a:rPr>
              <a:t>Odgovore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zapiši</a:t>
            </a:r>
            <a:r>
              <a:rPr lang="en-US" sz="3200" dirty="0">
                <a:latin typeface="Boopee" panose="02000506020000020003" pitchFamily="2" charset="0"/>
              </a:rPr>
              <a:t>. </a:t>
            </a:r>
            <a:r>
              <a:rPr lang="en-US" sz="3200" u="sng" dirty="0">
                <a:latin typeface="Boopee" panose="02000506020000020003" pitchFamily="2" charset="0"/>
              </a:rPr>
              <a:t>Ne </a:t>
            </a:r>
            <a:r>
              <a:rPr lang="en-US" sz="3200" u="sng" dirty="0" err="1">
                <a:latin typeface="Boopee" panose="02000506020000020003" pitchFamily="2" charset="0"/>
              </a:rPr>
              <a:t>pozabi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tudi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napisati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ime</a:t>
            </a:r>
            <a:r>
              <a:rPr lang="en-US" sz="3200" u="sng" dirty="0">
                <a:latin typeface="Boopee" panose="02000506020000020003" pitchFamily="2" charset="0"/>
              </a:rPr>
              <a:t> in </a:t>
            </a:r>
            <a:r>
              <a:rPr lang="en-US" sz="3200" u="sng" dirty="0" err="1">
                <a:latin typeface="Boopee" panose="02000506020000020003" pitchFamily="2" charset="0"/>
              </a:rPr>
              <a:t>priimek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anketirane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osebe</a:t>
            </a:r>
            <a:r>
              <a:rPr lang="en-US" sz="3200" u="sng" dirty="0">
                <a:latin typeface="Boopee" panose="02000506020000020003" pitchFamily="2" charset="0"/>
              </a:rPr>
              <a:t> in </a:t>
            </a:r>
            <a:r>
              <a:rPr lang="en-US" sz="3200" u="sng" dirty="0" err="1">
                <a:latin typeface="Boopee" panose="02000506020000020003" pitchFamily="2" charset="0"/>
              </a:rPr>
              <a:t>letnico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rojstva</a:t>
            </a:r>
            <a:r>
              <a:rPr lang="en-US" sz="3200" u="sng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sl-S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33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ent 1 2"/>
          <p:cNvSpPr/>
          <p:nvPr/>
        </p:nvSpPr>
        <p:spPr>
          <a:xfrm>
            <a:off x="1722956" y="1406768"/>
            <a:ext cx="8710581" cy="4067909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dirty="0" err="1">
                <a:latin typeface="Boopee" panose="02000506020000020003" pitchFamily="2" charset="0"/>
              </a:rPr>
              <a:t>Vprašanja</a:t>
            </a:r>
            <a:r>
              <a:rPr lang="en-US" sz="2800" dirty="0">
                <a:latin typeface="Boopee" panose="02000506020000020003" pitchFamily="2" charset="0"/>
              </a:rPr>
              <a:t> in </a:t>
            </a:r>
            <a:r>
              <a:rPr lang="en-US" sz="2800" dirty="0" err="1">
                <a:latin typeface="Boopee" panose="02000506020000020003" pitchFamily="2" charset="0"/>
              </a:rPr>
              <a:t>odgovore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nato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uredi</a:t>
            </a:r>
            <a:r>
              <a:rPr lang="en-US" sz="2800" dirty="0">
                <a:latin typeface="Boopee" panose="02000506020000020003" pitchFamily="2" charset="0"/>
              </a:rPr>
              <a:t> in </a:t>
            </a:r>
            <a:r>
              <a:rPr lang="en-US" sz="2800" dirty="0" err="1">
                <a:latin typeface="Boopee" panose="02000506020000020003" pitchFamily="2" charset="0"/>
              </a:rPr>
              <a:t>jih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zapiši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na</a:t>
            </a:r>
            <a:r>
              <a:rPr lang="en-US" sz="2800" dirty="0">
                <a:latin typeface="Boopee" panose="02000506020000020003" pitchFamily="2" charset="0"/>
              </a:rPr>
              <a:t> list. </a:t>
            </a:r>
            <a:r>
              <a:rPr lang="en-US" sz="2800" u="sng" dirty="0" err="1">
                <a:latin typeface="Boopee" panose="02000506020000020003" pitchFamily="2" charset="0"/>
              </a:rPr>
              <a:t>Pazi</a:t>
            </a:r>
            <a:r>
              <a:rPr lang="en-US" sz="2800" u="sng" dirty="0">
                <a:latin typeface="Boopee" panose="02000506020000020003" pitchFamily="2" charset="0"/>
              </a:rPr>
              <a:t> </a:t>
            </a:r>
            <a:r>
              <a:rPr lang="en-US" sz="2800" u="sng" dirty="0" err="1">
                <a:latin typeface="Boopee" panose="02000506020000020003" pitchFamily="2" charset="0"/>
              </a:rPr>
              <a:t>na</a:t>
            </a:r>
            <a:r>
              <a:rPr lang="en-US" sz="2800" u="sng" dirty="0">
                <a:latin typeface="Boopee" panose="02000506020000020003" pitchFamily="2" charset="0"/>
              </a:rPr>
              <a:t> </a:t>
            </a:r>
            <a:r>
              <a:rPr lang="en-US" sz="2800" u="sng" dirty="0" err="1">
                <a:latin typeface="Boopee" panose="02000506020000020003" pitchFamily="2" charset="0"/>
              </a:rPr>
              <a:t>obliko</a:t>
            </a:r>
            <a:r>
              <a:rPr lang="en-US" sz="2800" u="sng" dirty="0">
                <a:latin typeface="Boopee" panose="02000506020000020003" pitchFamily="2" charset="0"/>
              </a:rPr>
              <a:t> </a:t>
            </a:r>
            <a:r>
              <a:rPr lang="en-US" sz="2800" u="sng" dirty="0" err="1">
                <a:latin typeface="Boopee" panose="02000506020000020003" pitchFamily="2" charset="0"/>
              </a:rPr>
              <a:t>pisave</a:t>
            </a:r>
            <a:r>
              <a:rPr lang="en-US" sz="2800" u="sng" dirty="0">
                <a:latin typeface="Boopee" panose="02000506020000020003" pitchFamily="2" charset="0"/>
              </a:rPr>
              <a:t> in </a:t>
            </a:r>
            <a:r>
              <a:rPr lang="en-US" sz="2800" u="sng" dirty="0" err="1">
                <a:latin typeface="Boopee" panose="02000506020000020003" pitchFamily="2" charset="0"/>
              </a:rPr>
              <a:t>pravopis</a:t>
            </a:r>
            <a:r>
              <a:rPr lang="en-US" sz="2800" u="sng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Boopee" panose="02000506020000020003" pitchFamily="2" charset="0"/>
              </a:rPr>
              <a:t>S </a:t>
            </a:r>
            <a:r>
              <a:rPr lang="en-US" sz="2800" dirty="0" err="1">
                <a:latin typeface="Boopee" panose="02000506020000020003" pitchFamily="2" charset="0"/>
              </a:rPr>
              <a:t>pomočjo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starejših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oseb</a:t>
            </a:r>
            <a:r>
              <a:rPr lang="en-US" sz="2800" dirty="0">
                <a:latin typeface="Boopee" panose="02000506020000020003" pitchFamily="2" charset="0"/>
              </a:rPr>
              <a:t> ( </a:t>
            </a:r>
            <a:r>
              <a:rPr lang="en-US" sz="2800" dirty="0" err="1">
                <a:latin typeface="Boopee" panose="02000506020000020003" pitchFamily="2" charset="0"/>
              </a:rPr>
              <a:t>starši</a:t>
            </a:r>
            <a:r>
              <a:rPr lang="en-US" sz="2800" dirty="0">
                <a:latin typeface="Boopee" panose="02000506020000020003" pitchFamily="2" charset="0"/>
              </a:rPr>
              <a:t>, </a:t>
            </a:r>
            <a:r>
              <a:rPr lang="en-US" sz="2800" dirty="0" err="1">
                <a:latin typeface="Boopee" panose="02000506020000020003" pitchFamily="2" charset="0"/>
              </a:rPr>
              <a:t>sorodniki</a:t>
            </a:r>
            <a:r>
              <a:rPr lang="en-US" sz="2800" dirty="0">
                <a:latin typeface="Boopee" panose="02000506020000020003" pitchFamily="2" charset="0"/>
              </a:rPr>
              <a:t>, </a:t>
            </a:r>
            <a:r>
              <a:rPr lang="en-US" sz="2800" dirty="0" err="1">
                <a:latin typeface="Boopee" panose="02000506020000020003" pitchFamily="2" charset="0"/>
              </a:rPr>
              <a:t>sosedi</a:t>
            </a:r>
            <a:r>
              <a:rPr lang="en-US" sz="2800" dirty="0">
                <a:latin typeface="Boopee" panose="02000506020000020003" pitchFamily="2" charset="0"/>
              </a:rPr>
              <a:t>, </a:t>
            </a:r>
            <a:r>
              <a:rPr lang="en-US" sz="2800" dirty="0" err="1">
                <a:latin typeface="Boopee" panose="02000506020000020003" pitchFamily="2" charset="0"/>
              </a:rPr>
              <a:t>prijatelji</a:t>
            </a:r>
            <a:r>
              <a:rPr lang="en-US" sz="2800" dirty="0">
                <a:latin typeface="Boopee" panose="02000506020000020003" pitchFamily="2" charset="0"/>
              </a:rPr>
              <a:t>) </a:t>
            </a:r>
            <a:r>
              <a:rPr lang="en-US" sz="2800" dirty="0" err="1">
                <a:latin typeface="Boopee" panose="02000506020000020003" pitchFamily="2" charset="0"/>
              </a:rPr>
              <a:t>poišči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kakšno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fotografijo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ali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predmet</a:t>
            </a:r>
            <a:r>
              <a:rPr lang="en-US" sz="2800" dirty="0">
                <a:latin typeface="Boopee" panose="02000506020000020003" pitchFamily="2" charset="0"/>
              </a:rPr>
              <a:t>, </a:t>
            </a:r>
            <a:r>
              <a:rPr lang="en-US" sz="2800" dirty="0" err="1">
                <a:latin typeface="Boopee" panose="02000506020000020003" pitchFamily="2" charset="0"/>
              </a:rPr>
              <a:t>ki</a:t>
            </a:r>
            <a:r>
              <a:rPr lang="en-US" sz="2800" dirty="0">
                <a:latin typeface="Boopee" panose="02000506020000020003" pitchFamily="2" charset="0"/>
              </a:rPr>
              <a:t> je </a:t>
            </a:r>
            <a:r>
              <a:rPr lang="en-US" sz="2800" dirty="0" err="1">
                <a:latin typeface="Boopee" panose="02000506020000020003" pitchFamily="2" charset="0"/>
              </a:rPr>
              <a:t>povezan</a:t>
            </a:r>
            <a:r>
              <a:rPr lang="en-US" sz="2800" dirty="0">
                <a:latin typeface="Boopee" panose="02000506020000020003" pitchFamily="2" charset="0"/>
              </a:rPr>
              <a:t> z </a:t>
            </a:r>
            <a:r>
              <a:rPr lang="en-US" sz="2800" dirty="0" err="1">
                <a:latin typeface="Boopee" panose="02000506020000020003" pitchFamily="2" charset="0"/>
              </a:rPr>
              <a:t>vsako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temo</a:t>
            </a:r>
            <a:r>
              <a:rPr lang="en-US" sz="28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Boopee" panose="02000506020000020003" pitchFamily="2" charset="0"/>
              </a:rPr>
              <a:t>Zbrani</a:t>
            </a:r>
            <a:r>
              <a:rPr lang="en-US" sz="2800" dirty="0">
                <a:latin typeface="Boopee" panose="02000506020000020003" pitchFamily="2" charset="0"/>
              </a:rPr>
              <a:t> material </a:t>
            </a:r>
            <a:r>
              <a:rPr lang="en-US" sz="2800" dirty="0" err="1">
                <a:latin typeface="Boopee" panose="02000506020000020003" pitchFamily="2" charset="0"/>
              </a:rPr>
              <a:t>boš</a:t>
            </a:r>
            <a:r>
              <a:rPr lang="en-US" sz="2800" dirty="0">
                <a:latin typeface="Boopee" panose="02000506020000020003" pitchFamily="2" charset="0"/>
              </a:rPr>
              <a:t> </a:t>
            </a:r>
            <a:r>
              <a:rPr lang="en-US" sz="2800" dirty="0" err="1">
                <a:latin typeface="Boopee" panose="02000506020000020003" pitchFamily="2" charset="0"/>
              </a:rPr>
              <a:t>uredil</a:t>
            </a:r>
            <a:r>
              <a:rPr lang="en-US" sz="2800" dirty="0">
                <a:latin typeface="Boopee" panose="02000506020000020003" pitchFamily="2" charset="0"/>
              </a:rPr>
              <a:t> in </a:t>
            </a:r>
            <a:r>
              <a:rPr lang="en-US" sz="2800" b="1" dirty="0" err="1">
                <a:latin typeface="Boopee" panose="02000506020000020003" pitchFamily="2" charset="0"/>
              </a:rPr>
              <a:t>naredil</a:t>
            </a:r>
            <a:r>
              <a:rPr lang="en-US" sz="2800" b="1" dirty="0">
                <a:latin typeface="Boopee" panose="02000506020000020003" pitchFamily="2" charset="0"/>
              </a:rPr>
              <a:t> </a:t>
            </a:r>
            <a:r>
              <a:rPr lang="en-US" sz="2800" b="1" dirty="0" err="1">
                <a:latin typeface="Boopee" panose="02000506020000020003" pitchFamily="2" charset="0"/>
              </a:rPr>
              <a:t>plakat</a:t>
            </a:r>
            <a:r>
              <a:rPr lang="en-US" sz="2800" b="1" dirty="0">
                <a:latin typeface="Boopee" panose="02000506020000020003" pitchFamily="2" charset="0"/>
              </a:rPr>
              <a:t>, </a:t>
            </a:r>
            <a:r>
              <a:rPr lang="en-US" sz="2800" b="1" dirty="0" err="1">
                <a:latin typeface="Boopee" panose="02000506020000020003" pitchFamily="2" charset="0"/>
              </a:rPr>
              <a:t>ki</a:t>
            </a:r>
            <a:r>
              <a:rPr lang="en-US" sz="2800" b="1" dirty="0">
                <a:latin typeface="Boopee" panose="02000506020000020003" pitchFamily="2" charset="0"/>
              </a:rPr>
              <a:t> </a:t>
            </a:r>
            <a:r>
              <a:rPr lang="en-US" sz="2800" b="1" dirty="0" err="1">
                <a:latin typeface="Boopee" panose="02000506020000020003" pitchFamily="2" charset="0"/>
              </a:rPr>
              <a:t>ti</a:t>
            </a:r>
            <a:r>
              <a:rPr lang="en-US" sz="2800" b="1" dirty="0">
                <a:latin typeface="Boopee" panose="02000506020000020003" pitchFamily="2" charset="0"/>
              </a:rPr>
              <a:t> </a:t>
            </a:r>
            <a:r>
              <a:rPr lang="en-US" sz="2800" b="1" dirty="0" err="1">
                <a:latin typeface="Boopee" panose="02000506020000020003" pitchFamily="2" charset="0"/>
              </a:rPr>
              <a:t>bo</a:t>
            </a:r>
            <a:r>
              <a:rPr lang="en-US" sz="2800" b="1" dirty="0">
                <a:latin typeface="Boopee" panose="02000506020000020003" pitchFamily="2" charset="0"/>
              </a:rPr>
              <a:t> v </a:t>
            </a:r>
            <a:r>
              <a:rPr lang="en-US" sz="2800" b="1" dirty="0" err="1">
                <a:latin typeface="Boopee" panose="02000506020000020003" pitchFamily="2" charset="0"/>
              </a:rPr>
              <a:t>pomoč</a:t>
            </a:r>
            <a:r>
              <a:rPr lang="en-US" sz="2800" b="1" dirty="0">
                <a:latin typeface="Boopee" panose="02000506020000020003" pitchFamily="2" charset="0"/>
              </a:rPr>
              <a:t> </a:t>
            </a:r>
            <a:r>
              <a:rPr lang="en-US" sz="2800" b="1" dirty="0" err="1">
                <a:latin typeface="Boopee" panose="02000506020000020003" pitchFamily="2" charset="0"/>
              </a:rPr>
              <a:t>pri</a:t>
            </a:r>
            <a:r>
              <a:rPr lang="en-US" sz="2800" b="1" dirty="0">
                <a:latin typeface="Boopee" panose="02000506020000020003" pitchFamily="2" charset="0"/>
              </a:rPr>
              <a:t> </a:t>
            </a:r>
            <a:r>
              <a:rPr lang="en-US" sz="2800" b="1" dirty="0" err="1">
                <a:latin typeface="Boopee" panose="02000506020000020003" pitchFamily="2" charset="0"/>
              </a:rPr>
              <a:t>predstavitvi</a:t>
            </a:r>
            <a:r>
              <a:rPr lang="en-US" sz="2800" b="1" dirty="0">
                <a:latin typeface="Boopee" panose="02000506020000020003" pitchFamily="2" charset="0"/>
              </a:rPr>
              <a:t>.</a:t>
            </a:r>
            <a:endParaRPr lang="en-US" sz="2800" b="1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1648496" y="1141858"/>
            <a:ext cx="8603087" cy="439169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670479" y="1141858"/>
            <a:ext cx="513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atin typeface="Boopee" panose="02000506020000020003" pitchFamily="2" charset="0"/>
              </a:rPr>
              <a:t>PRIPOMOČKI  ZA  DELO</a:t>
            </a:r>
            <a:endParaRPr lang="sl-SI" sz="3200" b="1" dirty="0">
              <a:latin typeface="Boopee" panose="02000506020000020003" pitchFamily="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34108" y="2009104"/>
            <a:ext cx="66583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200" dirty="0" smtClean="0">
                <a:latin typeface="Boopee" panose="02000506020000020003" pitchFamily="2" charset="0"/>
              </a:rPr>
              <a:t>pri vseh nalogah boš potreboval-a  zvezek DRU, pisalo, po potrebi računalnik,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200" dirty="0" smtClean="0">
                <a:latin typeface="Boopee" panose="02000506020000020003" pitchFamily="2" charset="0"/>
              </a:rPr>
              <a:t>za predstavitev  pa boš potreboval-a : plakat (2 risalna lista skupaj ali večji šeleshamer), škarje lepilo, fotografije, barvne flomastre.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5476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540913" y="1533451"/>
            <a:ext cx="10483402" cy="4416589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Predstavitev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projekta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sl-SI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bo</a:t>
            </a:r>
            <a:r>
              <a:rPr lang="en-US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ocenjena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. V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oceno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bo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vključen</a:t>
            </a:r>
            <a:r>
              <a:rPr lang="sl-SI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o</a:t>
            </a:r>
            <a:r>
              <a:rPr lang="en-US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VSEBINA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vsebinska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ustreznost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izbor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ključnih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besed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uporaba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zapis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literature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drugih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Boopee" panose="02000506020000020003" pitchFamily="2" charset="0"/>
              </a:rPr>
              <a:t>virov</a:t>
            </a:r>
            <a:r>
              <a:rPr lang="sl-SI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IZGLED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pisna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slikovna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učinkovitost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nazornost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PREDSTAVITEV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podajanje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vsebine</a:t>
            </a:r>
            <a:r>
              <a:rPr lang="en-US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)</a:t>
            </a:r>
            <a:r>
              <a:rPr lang="sl-SI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lvl="1"/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Veliko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uspeha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zabave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novega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znanja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pri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delu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ti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želiva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učiteljici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lvl="1" algn="r"/>
            <a:r>
              <a:rPr lang="en-US" sz="2800" dirty="0" err="1" smtClean="0">
                <a:solidFill>
                  <a:prstClr val="black"/>
                </a:solidFill>
                <a:latin typeface="Boopee" panose="02000506020000020003" pitchFamily="2" charset="0"/>
              </a:rPr>
              <a:t>Mirela</a:t>
            </a:r>
            <a:r>
              <a:rPr lang="en-US" sz="2800" dirty="0" smtClean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Boopee" panose="02000506020000020003" pitchFamily="2" charset="0"/>
              </a:rPr>
              <a:t>&amp; </a:t>
            </a:r>
            <a:r>
              <a:rPr lang="en-US" sz="2800" dirty="0" smtClean="0">
                <a:solidFill>
                  <a:prstClr val="black"/>
                </a:solidFill>
                <a:latin typeface="Boopee" panose="02000506020000020003" pitchFamily="2" charset="0"/>
              </a:rPr>
              <a:t>Selina</a:t>
            </a:r>
            <a:endParaRPr lang="sl-SI" sz="2800" dirty="0">
              <a:solidFill>
                <a:prstClr val="black"/>
              </a:solidFill>
              <a:latin typeface="Boopee" panose="02000506020000020003" pitchFamily="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266681" y="948676"/>
            <a:ext cx="713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atin typeface="Boopee" panose="02000506020000020003" pitchFamily="2" charset="0"/>
              </a:rPr>
              <a:t>PREDSTAVITEV  PROJEKTA</a:t>
            </a:r>
            <a:endParaRPr lang="sl-SI" sz="3200" b="1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15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ent 2 5"/>
          <p:cNvSpPr/>
          <p:nvPr/>
        </p:nvSpPr>
        <p:spPr>
          <a:xfrm>
            <a:off x="2562897" y="798490"/>
            <a:ext cx="6877317" cy="1236372"/>
          </a:xfrm>
          <a:prstGeom prst="horizontalScroll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3600" dirty="0">
                <a:solidFill>
                  <a:prstClr val="black"/>
                </a:solidFill>
                <a:latin typeface="Boopee" panose="02000506020000020003" pitchFamily="2" charset="0"/>
              </a:rPr>
              <a:t>VSAKDANJIK</a:t>
            </a:r>
            <a:r>
              <a:rPr lang="sl-SI" sz="3600" b="1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sl-SI" sz="3600" b="1" dirty="0" smtClean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sl-SI" sz="3600" dirty="0" smtClean="0">
                <a:solidFill>
                  <a:prstClr val="black"/>
                </a:solidFill>
                <a:latin typeface="Boopee" panose="02000506020000020003" pitchFamily="2" charset="0"/>
              </a:rPr>
              <a:t>OTROK  V  </a:t>
            </a:r>
            <a:r>
              <a:rPr lang="sl-SI" sz="3600" dirty="0">
                <a:solidFill>
                  <a:prstClr val="black"/>
                </a:solidFill>
                <a:latin typeface="Boopee" panose="02000506020000020003" pitchFamily="2" charset="0"/>
              </a:rPr>
              <a:t>PRETEKLOSTI</a:t>
            </a:r>
          </a:p>
        </p:txBody>
      </p:sp>
      <p:sp>
        <p:nvSpPr>
          <p:cNvPr id="8" name="Pergament 1 7"/>
          <p:cNvSpPr/>
          <p:nvPr/>
        </p:nvSpPr>
        <p:spPr>
          <a:xfrm>
            <a:off x="1294325" y="2125014"/>
            <a:ext cx="9118240" cy="3850783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kako so preživeli v preteklosti čas otroštva.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Kako je potekal njihov vsakdanjik ? (kaj je počel od jutra do večera)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Kakšne dolžnosti so imeli pri domačih opravilih?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So imeli kaj prostega časa ? Kaj so takrat počeli ?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1796">
            <a:off x="8795021" y="1861008"/>
            <a:ext cx="2512628" cy="154450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36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813</TotalTime>
  <Words>1075</Words>
  <Application>Microsoft Office PowerPoint</Application>
  <PresentationFormat>Po meri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Naravno</vt:lpstr>
      <vt:lpstr>PROJEKT  PRETEKLOST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Valmi Valentič</dc:creator>
  <cp:lastModifiedBy>Administrator</cp:lastModifiedBy>
  <cp:revision>47</cp:revision>
  <dcterms:created xsi:type="dcterms:W3CDTF">2020-05-06T10:18:02Z</dcterms:created>
  <dcterms:modified xsi:type="dcterms:W3CDTF">2020-05-20T14:05:51Z</dcterms:modified>
</cp:coreProperties>
</file>