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7" r:id="rId2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097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074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00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177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662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9690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1942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3049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055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429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571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108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430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170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827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50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193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F2E78DE-ADD1-4996-A85E-D1456C3A0A18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852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s://www.youtube.com/watch?v=VG7Jtik5Qx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PROJEKT VODA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ZA UČENCE 4. RAZREDA OŠ DEKANI</a:t>
            </a:r>
          </a:p>
          <a:p>
            <a:endParaRPr lang="sl-SI" dirty="0"/>
          </a:p>
          <a:p>
            <a:r>
              <a:rPr lang="sl-SI" dirty="0" smtClean="0"/>
              <a:t>Pripravili učiteljici Selina </a:t>
            </a:r>
            <a:r>
              <a:rPr lang="sl-SI" dirty="0" err="1" smtClean="0"/>
              <a:t>Lešek</a:t>
            </a:r>
            <a:r>
              <a:rPr lang="sl-SI" dirty="0" smtClean="0"/>
              <a:t> in </a:t>
            </a:r>
            <a:r>
              <a:rPr lang="sl-SI" dirty="0" err="1" smtClean="0"/>
              <a:t>Mirela</a:t>
            </a:r>
            <a:r>
              <a:rPr lang="sl-SI" dirty="0" smtClean="0"/>
              <a:t> Valentič</a:t>
            </a:r>
            <a:endParaRPr lang="sl-SI" dirty="0"/>
          </a:p>
        </p:txBody>
      </p:sp>
      <p:pic>
        <p:nvPicPr>
          <p:cNvPr id="1028" name="Picture 4" descr="Voda, vir življenja | Sledk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3" y="1305140"/>
            <a:ext cx="2969924" cy="207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vetovni dan voda: peticijo za ohranitev Mure podpisalo več ko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912" y="1300785"/>
            <a:ext cx="2552127" cy="170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8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22" y="5234915"/>
            <a:ext cx="1086444" cy="1086444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 descr="whale frie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97" y="5257799"/>
            <a:ext cx="1040676" cy="104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0601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838200" y="914400"/>
            <a:ext cx="10515600" cy="5721531"/>
          </a:xfrm>
        </p:spPr>
        <p:txBody>
          <a:bodyPr/>
          <a:lstStyle/>
          <a:p>
            <a:r>
              <a:rPr lang="sl-SI" dirty="0" smtClean="0"/>
              <a:t>1. korak: V </a:t>
            </a:r>
            <a:r>
              <a:rPr lang="sl-SI" dirty="0"/>
              <a:t>večjo posodo nalij vročo </a:t>
            </a:r>
            <a:r>
              <a:rPr lang="sl-SI" dirty="0" smtClean="0"/>
              <a:t>vodo (previdno, prosi starejše za pomoč).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2. korak: </a:t>
            </a:r>
            <a:r>
              <a:rPr lang="it-IT" dirty="0"/>
              <a:t>V </a:t>
            </a:r>
            <a:r>
              <a:rPr lang="it-IT" dirty="0" err="1"/>
              <a:t>posodo</a:t>
            </a:r>
            <a:r>
              <a:rPr lang="it-IT" dirty="0"/>
              <a:t> z </a:t>
            </a:r>
            <a:r>
              <a:rPr lang="it-IT" dirty="0" err="1"/>
              <a:t>vodo</a:t>
            </a:r>
            <a:r>
              <a:rPr lang="it-IT" dirty="0"/>
              <a:t> </a:t>
            </a:r>
            <a:r>
              <a:rPr lang="it-IT" dirty="0" err="1"/>
              <a:t>položi</a:t>
            </a:r>
            <a:r>
              <a:rPr lang="it-IT" dirty="0"/>
              <a:t> </a:t>
            </a:r>
            <a:r>
              <a:rPr lang="it-IT" dirty="0" err="1"/>
              <a:t>manjšo</a:t>
            </a:r>
            <a:r>
              <a:rPr lang="it-IT" dirty="0"/>
              <a:t>  </a:t>
            </a:r>
            <a:r>
              <a:rPr lang="it-IT" dirty="0" err="1"/>
              <a:t>posodo</a:t>
            </a:r>
            <a:r>
              <a:rPr lang="it-IT" dirty="0"/>
              <a:t> in </a:t>
            </a:r>
            <a:r>
              <a:rPr lang="it-IT" dirty="0" err="1"/>
              <a:t>pazi</a:t>
            </a:r>
            <a:r>
              <a:rPr lang="it-IT" dirty="0"/>
              <a:t>, da je </a:t>
            </a:r>
            <a:r>
              <a:rPr lang="it-IT" dirty="0" err="1"/>
              <a:t>nivo</a:t>
            </a:r>
            <a:endParaRPr lang="it-IT" dirty="0"/>
          </a:p>
          <a:p>
            <a:pPr marL="0" indent="0">
              <a:buNone/>
            </a:pPr>
            <a:r>
              <a:rPr lang="sl-SI" dirty="0"/>
              <a:t>vroče vode pod nivojem manjše posode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r>
              <a:rPr lang="sl-SI" dirty="0" smtClean="0"/>
              <a:t>3. korak: </a:t>
            </a:r>
            <a:r>
              <a:rPr lang="sl-SI" dirty="0"/>
              <a:t>Večjo posodo pokrij s prozorno folijo in na sredino položi kocke ledu. Počakaj nekaj minut. </a:t>
            </a:r>
            <a:r>
              <a:rPr lang="sl-SI" dirty="0" smtClean="0"/>
              <a:t>Odgovori na vprašanja.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35" y="1496871"/>
            <a:ext cx="1751878" cy="115600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086" y="3233761"/>
            <a:ext cx="2014414" cy="10828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573" y="5323658"/>
            <a:ext cx="2556208" cy="12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Odgovori na vprašanja.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1. </a:t>
            </a:r>
            <a:r>
              <a:rPr lang="pt-BR" dirty="0" smtClean="0"/>
              <a:t>Kaj </a:t>
            </a:r>
            <a:r>
              <a:rPr lang="pt-BR" dirty="0"/>
              <a:t>se dogaja s toplo vodo v posodi? </a:t>
            </a:r>
          </a:p>
          <a:p>
            <a:pPr marL="0" indent="0">
              <a:buNone/>
            </a:pPr>
            <a:r>
              <a:rPr lang="pl-PL" dirty="0" smtClean="0"/>
              <a:t>2. Kaj </a:t>
            </a:r>
            <a:r>
              <a:rPr lang="pl-PL" dirty="0"/>
              <a:t>opaziš na foliji pod ledom in zakaj misliš, da je do tega prišlo? </a:t>
            </a:r>
            <a:r>
              <a:rPr lang="pl-PL" dirty="0" smtClean="0"/>
              <a:t>   Kako </a:t>
            </a:r>
            <a:r>
              <a:rPr lang="pl-PL" dirty="0"/>
              <a:t>imenujemo ta proces?</a:t>
            </a:r>
          </a:p>
          <a:p>
            <a:pPr marL="0" indent="0">
              <a:buNone/>
            </a:pPr>
            <a:r>
              <a:rPr lang="sl-SI" dirty="0" smtClean="0"/>
              <a:t>3. Počakaj </a:t>
            </a:r>
            <a:r>
              <a:rPr lang="sl-SI" dirty="0"/>
              <a:t>še nekaj trenutkov in poglej ali je manjša steklena posodica še vedno suha?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Če ti je poskus uspel, si lahko </a:t>
            </a:r>
            <a:r>
              <a:rPr lang="sl-SI" dirty="0" smtClean="0"/>
              <a:t>videl-a, </a:t>
            </a:r>
            <a:r>
              <a:rPr lang="sl-SI" dirty="0"/>
              <a:t>kako poteka </a:t>
            </a:r>
            <a:r>
              <a:rPr lang="sl-SI" b="1" dirty="0"/>
              <a:t>kroženje vode v naravi</a:t>
            </a:r>
            <a:r>
              <a:rPr lang="sl-SI" dirty="0"/>
              <a:t>. Podrobneje si ga lahko ogledaš na naslednji strani.</a:t>
            </a:r>
          </a:p>
        </p:txBody>
      </p:sp>
    </p:spTree>
    <p:extLst>
      <p:ext uri="{BB962C8B-B14F-4D97-AF65-F5344CB8AC3E}">
        <p14:creationId xmlns:p14="http://schemas.microsoft.com/office/powerpoint/2010/main" val="14804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Kroženje vode v naravi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38592" y="2366963"/>
            <a:ext cx="4857015" cy="3424237"/>
          </a:xfrm>
          <a:prstGeom prst="rect">
            <a:avLst/>
          </a:prstGeom>
        </p:spPr>
      </p:pic>
      <p:sp>
        <p:nvSpPr>
          <p:cNvPr id="4" name="Označba mesta vsebine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dirty="0" smtClean="0"/>
              <a:t>Slika prikazuje kroženje vode v naravi.</a:t>
            </a:r>
          </a:p>
          <a:p>
            <a:r>
              <a:rPr lang="sl-SI" dirty="0" smtClean="0"/>
              <a:t>Posnetek kroženja vode si si ogledal-a v filmu na začetku. </a:t>
            </a:r>
          </a:p>
          <a:p>
            <a:r>
              <a:rPr lang="sl-SI" dirty="0" smtClean="0"/>
              <a:t>Sedaj pa odgovori še na naslednji vprašanji:</a:t>
            </a:r>
          </a:p>
          <a:p>
            <a:pPr marL="514350" indent="-514350">
              <a:buAutoNum type="arabicPeriod"/>
            </a:pPr>
            <a:r>
              <a:rPr lang="sl-SI" b="1" dirty="0" smtClean="0"/>
              <a:t>Kateri pojav v Zemljinem ozračju nastane kot posledica kondenzacije?</a:t>
            </a:r>
          </a:p>
          <a:p>
            <a:pPr marL="514350" indent="-514350">
              <a:buAutoNum type="arabicPeriod"/>
            </a:pPr>
            <a:r>
              <a:rPr lang="sl-SI" b="1" dirty="0" smtClean="0"/>
              <a:t>Ali lahko zmanjka vode na Zemlji? Zakaj ja/ne?</a:t>
            </a:r>
          </a:p>
          <a:p>
            <a:pPr marL="0" indent="0">
              <a:buNone/>
            </a:pPr>
            <a:r>
              <a:rPr lang="sl-SI" dirty="0" smtClean="0"/>
              <a:t>Odgovora zapiši v zvezek.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500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NALOGA 3: Varčujmo z vodo!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Na začetku smo ugotovili, da je pitne vode na Zemlji zelo malo. Zato moramo z njo varčevati.</a:t>
            </a:r>
          </a:p>
          <a:p>
            <a:r>
              <a:rPr lang="sl-SI" dirty="0"/>
              <a:t>Razmisli, na kakšne načine bi lahko varčevali z vodo pri vas doma!</a:t>
            </a:r>
          </a:p>
          <a:p>
            <a:r>
              <a:rPr lang="sl-SI" b="1" dirty="0"/>
              <a:t>Izdelaj seznam hišnih </a:t>
            </a:r>
            <a:r>
              <a:rPr lang="sl-SI" b="1" dirty="0" smtClean="0"/>
              <a:t>pravil </a:t>
            </a:r>
            <a:r>
              <a:rPr lang="sl-SI" dirty="0" smtClean="0"/>
              <a:t>(vsaj 8). </a:t>
            </a:r>
            <a:endParaRPr lang="sl-SI" dirty="0"/>
          </a:p>
          <a:p>
            <a:r>
              <a:rPr lang="sl-SI" dirty="0"/>
              <a:t>Lahko jih napišeš ali narišeš. Uporabi </a:t>
            </a:r>
            <a:r>
              <a:rPr lang="sl-SI" dirty="0" smtClean="0"/>
              <a:t>domišljijo.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471" y="4639241"/>
            <a:ext cx="1677000" cy="125453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334" y="4639241"/>
            <a:ext cx="1677000" cy="125453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197" y="4644094"/>
            <a:ext cx="1665814" cy="124775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5620" y="4681464"/>
            <a:ext cx="1615923" cy="121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NALOGA 4: Uporaba vode v preteklosti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Ugotovili smo že, da je voda od nekdaj za ljudi zelo pomembna.</a:t>
            </a:r>
          </a:p>
          <a:p>
            <a:r>
              <a:rPr lang="sl-SI" dirty="0" smtClean="0"/>
              <a:t>Za to nalogo boš potreboval </a:t>
            </a:r>
            <a:r>
              <a:rPr lang="sl-SI" b="1" dirty="0" smtClean="0"/>
              <a:t>sogovornika, ki je star vsaj 70 let ali več</a:t>
            </a:r>
            <a:r>
              <a:rPr lang="sl-SI" dirty="0" smtClean="0"/>
              <a:t>. Obrneš se lahko na nono, </a:t>
            </a:r>
            <a:r>
              <a:rPr lang="sl-SI" dirty="0" err="1" smtClean="0"/>
              <a:t>nonota</a:t>
            </a:r>
            <a:r>
              <a:rPr lang="sl-SI" dirty="0" smtClean="0"/>
              <a:t>, druge sorodnike, sosede ali  znance. Če s to osebo nisi običajno v stiku, jo lahko pokličeš po telefonu.</a:t>
            </a:r>
          </a:p>
          <a:p>
            <a:r>
              <a:rPr lang="sl-SI" dirty="0" smtClean="0"/>
              <a:t>Z izbrano osebo boš opravil-a </a:t>
            </a:r>
            <a:r>
              <a:rPr lang="sl-SI" b="1" dirty="0" smtClean="0"/>
              <a:t>intervju</a:t>
            </a:r>
            <a:r>
              <a:rPr lang="sl-SI" dirty="0" smtClean="0"/>
              <a:t>. To pomeni, da ji boš zastavil nekaj vprašanj, odgovore pa si boš zapisal-a čim bolj natančno.</a:t>
            </a:r>
          </a:p>
          <a:p>
            <a:r>
              <a:rPr lang="sl-SI" dirty="0" smtClean="0"/>
              <a:t>Ne pozabi se zahvaliti za pomoč.</a:t>
            </a:r>
            <a:endParaRPr lang="sl-SI" dirty="0"/>
          </a:p>
        </p:txBody>
      </p:sp>
      <p:pic>
        <p:nvPicPr>
          <p:cNvPr id="9218" name="Picture 2" descr="Pomen cepljenja starostnikov | CEPLJENJE.inf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436" y="4641668"/>
            <a:ext cx="2838762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Vprašanja o uporabi vode nekoč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l-SI" dirty="0" smtClean="0"/>
              <a:t>Zapiši ime in priimek osebe, s katero boš opravil-a intervju in letnico rojstva.</a:t>
            </a:r>
          </a:p>
          <a:p>
            <a:pPr marL="514350" indent="-514350">
              <a:buAutoNum type="arabicPeriod"/>
            </a:pPr>
            <a:r>
              <a:rPr lang="sl-SI" dirty="0" smtClean="0"/>
              <a:t>Od kod ste v vašem otroštvu dobivali pitno vodo?</a:t>
            </a:r>
          </a:p>
          <a:p>
            <a:pPr marL="514350" indent="-514350">
              <a:buAutoNum type="arabicPeriod"/>
            </a:pPr>
            <a:r>
              <a:rPr lang="sl-SI" dirty="0" smtClean="0"/>
              <a:t>Za kaj ste potrebovali vodo?</a:t>
            </a:r>
          </a:p>
          <a:p>
            <a:pPr marL="514350" indent="-514350">
              <a:buAutoNum type="arabicPeriod"/>
            </a:pPr>
            <a:r>
              <a:rPr lang="sl-SI" dirty="0" smtClean="0"/>
              <a:t>Ali ste z vodo varčevali? Kako?</a:t>
            </a:r>
          </a:p>
          <a:p>
            <a:pPr marL="514350" indent="-514350">
              <a:buAutoNum type="arabicPeriod"/>
            </a:pPr>
            <a:r>
              <a:rPr lang="sl-SI" dirty="0" smtClean="0"/>
              <a:t>Kako ste prali perilo?</a:t>
            </a:r>
          </a:p>
          <a:p>
            <a:pPr marL="514350" indent="-514350">
              <a:buAutoNum type="arabicPeriod"/>
            </a:pPr>
            <a:r>
              <a:rPr lang="sl-SI" dirty="0" smtClean="0"/>
              <a:t>Kako ste skrbeli za osebno higieno (umivanje, kopanje…)? </a:t>
            </a:r>
            <a:endParaRPr lang="sl-SI" dirty="0"/>
          </a:p>
        </p:txBody>
      </p:sp>
      <p:pic>
        <p:nvPicPr>
          <p:cNvPr id="10242" name="Picture 2" descr="Kako so nekdaj naše babice prale perilo v Mlinščici - domžalec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651" y="3005547"/>
            <a:ext cx="2999468" cy="16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NALOGA 5: Članek o vodi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Voda je prisotna v našem vsakdanjem življenju na veliko načinov.</a:t>
            </a:r>
          </a:p>
          <a:p>
            <a:r>
              <a:rPr lang="sl-SI" dirty="0" smtClean="0"/>
              <a:t>V časopisih, revijah ali na spletu boš poiskal-a </a:t>
            </a:r>
            <a:r>
              <a:rPr lang="sl-SI" b="1" dirty="0" smtClean="0"/>
              <a:t>članek, ki govori o vodi. </a:t>
            </a:r>
            <a:r>
              <a:rPr lang="sl-SI" dirty="0" smtClean="0"/>
              <a:t>Lahko je članek o morju, reki, onesnaževanju, pitni vodi… bistveno</a:t>
            </a:r>
            <a:r>
              <a:rPr lang="sl-SI" b="1" dirty="0" smtClean="0"/>
              <a:t> </a:t>
            </a:r>
            <a:r>
              <a:rPr lang="sl-SI" dirty="0" smtClean="0"/>
              <a:t>je, da govori o vodi.</a:t>
            </a:r>
          </a:p>
          <a:p>
            <a:r>
              <a:rPr lang="sl-SI" dirty="0" smtClean="0"/>
              <a:t>Članek fotokopiraj ali ga fotografiraj. Lahko ga tudi prepišeš.</a:t>
            </a:r>
            <a:endParaRPr lang="sl-SI" dirty="0"/>
          </a:p>
        </p:txBody>
      </p:sp>
      <p:pic>
        <p:nvPicPr>
          <p:cNvPr id="11266" name="Picture 2" descr="Uspešni bodo tisti časopisi, ki bodo prodajali inteligen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342" y="4317158"/>
            <a:ext cx="2100219" cy="16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NALOGA 6: Pesem o vodi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Za zaključek pa malo bolj veselo: spomni se ali pa poišči kakšno </a:t>
            </a:r>
            <a:r>
              <a:rPr lang="sl-SI" b="1" dirty="0" smtClean="0"/>
              <a:t>pesem</a:t>
            </a:r>
            <a:r>
              <a:rPr lang="sl-SI" dirty="0" smtClean="0"/>
              <a:t>, ki govori o vodi. Lahko ima tudi melodijo.</a:t>
            </a:r>
          </a:p>
          <a:p>
            <a:r>
              <a:rPr lang="sl-SI" dirty="0" smtClean="0"/>
              <a:t>Pesem zapiši.</a:t>
            </a:r>
            <a:endParaRPr lang="sl-SI" dirty="0"/>
          </a:p>
        </p:txBody>
      </p:sp>
      <p:pic>
        <p:nvPicPr>
          <p:cNvPr id="12290" name="Picture 2" descr="Pesem na vodi - Hom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12" y="391776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Čarobna voda - nova otroška pravljica | Bodi e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2296" name="Picture 8" descr="Tri luže – Osnovna šola Leskovec pri Kršk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24" y="3005534"/>
            <a:ext cx="3166081" cy="347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Tako, prišel si do konca!</a:t>
            </a:r>
          </a:p>
          <a:p>
            <a:r>
              <a:rPr lang="sl-SI" dirty="0" smtClean="0"/>
              <a:t>Sedaj pa te čaka še urejanje in predstavitev zbranih odgovorov in podatkov.</a:t>
            </a:r>
          </a:p>
        </p:txBody>
      </p:sp>
      <p:pic>
        <p:nvPicPr>
          <p:cNvPr id="13316" name="Picture 4" descr="Ekošo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6" y="3650181"/>
            <a:ext cx="3057888" cy="229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EKO pravila – OŠ Olge Megli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46" y="3470366"/>
            <a:ext cx="321056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PLAKAT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/>
              <a:t>Pripravi si manjši plakat (lahko tudi zlepiš risalne liste ali kaj podobnega), flomastre in druga pisala.</a:t>
            </a:r>
          </a:p>
          <a:p>
            <a:r>
              <a:rPr lang="sl-SI" dirty="0"/>
              <a:t>Podatke boš predstavil-a </a:t>
            </a:r>
            <a:r>
              <a:rPr lang="sl-SI" b="1" dirty="0"/>
              <a:t>v obliki miselnega vzorca </a:t>
            </a:r>
            <a:r>
              <a:rPr lang="sl-SI" dirty="0"/>
              <a:t>na naslednji strani</a:t>
            </a:r>
            <a:r>
              <a:rPr lang="sl-SI" dirty="0" smtClean="0"/>
              <a:t>.</a:t>
            </a:r>
          </a:p>
          <a:p>
            <a:r>
              <a:rPr lang="sl-SI" dirty="0" smtClean="0"/>
              <a:t>Pri vsaki nalogi </a:t>
            </a:r>
            <a:r>
              <a:rPr lang="sl-SI" b="1" dirty="0" smtClean="0"/>
              <a:t>zapiši kaj si ugotovil</a:t>
            </a:r>
            <a:r>
              <a:rPr lang="sl-SI" dirty="0" smtClean="0"/>
              <a:t>.</a:t>
            </a:r>
            <a:endParaRPr lang="sl-SI" dirty="0"/>
          </a:p>
          <a:p>
            <a:r>
              <a:rPr lang="sl-SI" dirty="0"/>
              <a:t>Plakat naj bo izdelan </a:t>
            </a:r>
            <a:r>
              <a:rPr lang="sl-SI" b="1" dirty="0"/>
              <a:t>lično, pisava pa naj bo dovolj velika in čitljiva</a:t>
            </a:r>
            <a:r>
              <a:rPr lang="sl-SI" dirty="0"/>
              <a:t>.</a:t>
            </a:r>
          </a:p>
          <a:p>
            <a:r>
              <a:rPr lang="sl-SI" dirty="0"/>
              <a:t>Opremi plakat še s kakšno </a:t>
            </a:r>
            <a:r>
              <a:rPr lang="sl-SI" b="1" dirty="0"/>
              <a:t>fotografijo ali </a:t>
            </a:r>
            <a:r>
              <a:rPr lang="sl-SI" b="1" dirty="0" smtClean="0"/>
              <a:t>risbo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14338" name="Picture 2" descr="CRETACOLOR Artist Studio Kalliografie flomastri, 1 Set - From Aust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61" y="466119"/>
            <a:ext cx="2924715" cy="152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lič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18" y="44870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UVODNA NAVODILA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426094" y="2593515"/>
            <a:ext cx="10363826" cy="3424107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Projekt boš izvajal-a približno 5 ur (naravoslovni dan).</a:t>
            </a:r>
          </a:p>
          <a:p>
            <a:r>
              <a:rPr lang="sl-SI" dirty="0" smtClean="0"/>
              <a:t>Vse odgovore boš </a:t>
            </a:r>
            <a:r>
              <a:rPr lang="sl-SI" b="1" dirty="0" smtClean="0"/>
              <a:t>sproti zapisoval-a v zvezek</a:t>
            </a:r>
            <a:r>
              <a:rPr lang="sl-SI" dirty="0" smtClean="0"/>
              <a:t>.</a:t>
            </a:r>
          </a:p>
          <a:p>
            <a:r>
              <a:rPr lang="sl-SI" dirty="0" smtClean="0"/>
              <a:t>Po končanem delu, boš iz pridobljenih podatkov naredil-a </a:t>
            </a:r>
            <a:r>
              <a:rPr lang="sl-SI" b="1" dirty="0" smtClean="0"/>
              <a:t>plakat, </a:t>
            </a:r>
            <a:r>
              <a:rPr lang="sl-SI" dirty="0" smtClean="0"/>
              <a:t>ki ti bo v pomoč pri </a:t>
            </a:r>
            <a:r>
              <a:rPr lang="sl-SI" b="1" dirty="0" smtClean="0"/>
              <a:t>predstavitvi tvojega dela.</a:t>
            </a:r>
          </a:p>
          <a:p>
            <a:r>
              <a:rPr lang="sl-SI" dirty="0" smtClean="0"/>
              <a:t>Predstavitve bodo potekale preko video srečanj od </a:t>
            </a:r>
            <a:r>
              <a:rPr lang="sl-SI" dirty="0" smtClean="0"/>
              <a:t>18. </a:t>
            </a:r>
            <a:r>
              <a:rPr lang="sl-SI" dirty="0" smtClean="0"/>
              <a:t>do </a:t>
            </a:r>
            <a:r>
              <a:rPr lang="sl-SI" dirty="0" smtClean="0"/>
              <a:t>20. </a:t>
            </a:r>
            <a:r>
              <a:rPr lang="sl-SI" dirty="0" smtClean="0"/>
              <a:t>maja, če želiš, pa lahko tudi prej.</a:t>
            </a:r>
          </a:p>
          <a:p>
            <a:r>
              <a:rPr lang="sl-SI" b="1" dirty="0" smtClean="0"/>
              <a:t>PLAKAT IN PREDSTAVITEV PROJEKTA BOSTA OCENJENA!</a:t>
            </a:r>
          </a:p>
          <a:p>
            <a:r>
              <a:rPr lang="sl-SI" dirty="0" smtClean="0"/>
              <a:t>Potrudi se in se veliko novega nauči.</a:t>
            </a:r>
            <a:endParaRPr lang="sl-SI" dirty="0"/>
          </a:p>
        </p:txBody>
      </p:sp>
      <p:pic>
        <p:nvPicPr>
          <p:cNvPr id="2050" name="Picture 2" descr="Svetovni dan prebivals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170" y="601308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3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Elipsa 8"/>
          <p:cNvSpPr/>
          <p:nvPr/>
        </p:nvSpPr>
        <p:spPr>
          <a:xfrm>
            <a:off x="5050971" y="3048000"/>
            <a:ext cx="2090057" cy="128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5399313" y="350341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PROJEKT VODA</a:t>
            </a:r>
            <a:endParaRPr lang="sl-SI" dirty="0"/>
          </a:p>
        </p:txBody>
      </p:sp>
      <p:sp>
        <p:nvSpPr>
          <p:cNvPr id="11" name="Zaobljeni pravokotnik 10"/>
          <p:cNvSpPr/>
          <p:nvPr/>
        </p:nvSpPr>
        <p:spPr>
          <a:xfrm>
            <a:off x="1049383" y="2042772"/>
            <a:ext cx="1898468" cy="966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NALOGA 6:</a:t>
            </a:r>
          </a:p>
          <a:p>
            <a:pPr algn="ctr"/>
            <a:r>
              <a:rPr lang="sl-SI" dirty="0" smtClean="0"/>
              <a:t>Pesem o vodi</a:t>
            </a:r>
            <a:endParaRPr lang="sl-SI" dirty="0"/>
          </a:p>
        </p:txBody>
      </p:sp>
      <p:sp>
        <p:nvSpPr>
          <p:cNvPr id="13" name="Zaobljeni pravokotnik 12"/>
          <p:cNvSpPr/>
          <p:nvPr/>
        </p:nvSpPr>
        <p:spPr>
          <a:xfrm>
            <a:off x="1188720" y="4045131"/>
            <a:ext cx="1898468" cy="966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NALOGA 5: članek o vodi</a:t>
            </a:r>
            <a:endParaRPr lang="sl-SI" dirty="0"/>
          </a:p>
        </p:txBody>
      </p:sp>
      <p:sp>
        <p:nvSpPr>
          <p:cNvPr id="14" name="Zaobljeni pravokotnik 13"/>
          <p:cNvSpPr/>
          <p:nvPr/>
        </p:nvSpPr>
        <p:spPr>
          <a:xfrm>
            <a:off x="5242560" y="5442856"/>
            <a:ext cx="1898468" cy="966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NALOGA 4: uporaba vode nekoč</a:t>
            </a:r>
            <a:endParaRPr lang="sl-SI" dirty="0"/>
          </a:p>
        </p:txBody>
      </p:sp>
      <p:sp>
        <p:nvSpPr>
          <p:cNvPr id="15" name="Zaobljeni pravokotnik 14"/>
          <p:cNvSpPr/>
          <p:nvPr/>
        </p:nvSpPr>
        <p:spPr>
          <a:xfrm>
            <a:off x="9104811" y="4206240"/>
            <a:ext cx="1898468" cy="966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NALOGA 3: varčevanje z vodo</a:t>
            </a:r>
            <a:endParaRPr lang="sl-SI" dirty="0"/>
          </a:p>
        </p:txBody>
      </p:sp>
      <p:sp>
        <p:nvSpPr>
          <p:cNvPr id="16" name="Zaobljeni pravokotnik 15"/>
          <p:cNvSpPr/>
          <p:nvPr/>
        </p:nvSpPr>
        <p:spPr>
          <a:xfrm>
            <a:off x="9244147" y="2042771"/>
            <a:ext cx="1898468" cy="966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NALOGA 2: poskus kroženje vode v naravi</a:t>
            </a:r>
            <a:endParaRPr lang="sl-SI" dirty="0"/>
          </a:p>
        </p:txBody>
      </p:sp>
      <p:sp>
        <p:nvSpPr>
          <p:cNvPr id="17" name="Zaobljeni pravokotnik 16"/>
          <p:cNvSpPr/>
          <p:nvPr/>
        </p:nvSpPr>
        <p:spPr>
          <a:xfrm>
            <a:off x="5146765" y="1207362"/>
            <a:ext cx="1898468" cy="966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NALOGA 1: voda na Zemlji</a:t>
            </a:r>
            <a:endParaRPr lang="sl-SI" dirty="0"/>
          </a:p>
        </p:txBody>
      </p:sp>
      <p:cxnSp>
        <p:nvCxnSpPr>
          <p:cNvPr id="19" name="Raven puščični povezovalnik 18"/>
          <p:cNvCxnSpPr/>
          <p:nvPr/>
        </p:nvCxnSpPr>
        <p:spPr>
          <a:xfrm flipV="1">
            <a:off x="7141028" y="2546695"/>
            <a:ext cx="1889761" cy="835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uščični povezovalnik 23"/>
          <p:cNvCxnSpPr/>
          <p:nvPr/>
        </p:nvCxnSpPr>
        <p:spPr>
          <a:xfrm>
            <a:off x="7141028" y="3936274"/>
            <a:ext cx="1889761" cy="753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povezovalnik 25"/>
          <p:cNvCxnSpPr/>
          <p:nvPr/>
        </p:nvCxnSpPr>
        <p:spPr>
          <a:xfrm>
            <a:off x="6095999" y="4423954"/>
            <a:ext cx="0" cy="923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uščični povezovalnik 27"/>
          <p:cNvCxnSpPr/>
          <p:nvPr/>
        </p:nvCxnSpPr>
        <p:spPr>
          <a:xfrm flipH="1">
            <a:off x="3248297" y="4045131"/>
            <a:ext cx="1898468" cy="644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uščični povezovalnik 29"/>
          <p:cNvCxnSpPr/>
          <p:nvPr/>
        </p:nvCxnSpPr>
        <p:spPr>
          <a:xfrm flipH="1" flipV="1">
            <a:off x="3082835" y="2626247"/>
            <a:ext cx="2094410" cy="665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uščični povezovalnik 33"/>
          <p:cNvCxnSpPr/>
          <p:nvPr/>
        </p:nvCxnSpPr>
        <p:spPr>
          <a:xfrm flipV="1">
            <a:off x="6095999" y="2307771"/>
            <a:ext cx="0" cy="651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6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Predstavitev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S pomočjo plakata se nauči </a:t>
            </a:r>
            <a:r>
              <a:rPr lang="sl-SI" b="1" dirty="0" smtClean="0"/>
              <a:t>tekoče pripovedovati </a:t>
            </a:r>
            <a:r>
              <a:rPr lang="sl-SI" dirty="0" smtClean="0"/>
              <a:t>o opravljenih nalogah. </a:t>
            </a:r>
          </a:p>
          <a:p>
            <a:r>
              <a:rPr lang="sl-SI" dirty="0" smtClean="0"/>
              <a:t>Predstavitev boš povedal-a sošolcem in učiteljici na </a:t>
            </a:r>
            <a:r>
              <a:rPr lang="sl-SI" dirty="0" err="1" smtClean="0"/>
              <a:t>videosrečanjih</a:t>
            </a:r>
            <a:r>
              <a:rPr lang="sl-SI" dirty="0" smtClean="0"/>
              <a:t>.</a:t>
            </a:r>
          </a:p>
          <a:p>
            <a:r>
              <a:rPr lang="sl-SI" b="1" dirty="0" smtClean="0"/>
              <a:t>PLAKAT IN PREDSTAVITEV BOSTA TOČKOVANA IN OCENJENA, zato se potrudi!</a:t>
            </a:r>
          </a:p>
          <a:p>
            <a:pPr marL="914400" lvl="2" indent="0">
              <a:buNone/>
            </a:pPr>
            <a:endParaRPr lang="sl-SI" b="1" dirty="0" smtClean="0"/>
          </a:p>
          <a:p>
            <a:pPr marL="914400" lvl="2" indent="0">
              <a:buNone/>
            </a:pPr>
            <a:endParaRPr lang="sl-SI" dirty="0"/>
          </a:p>
          <a:p>
            <a:pPr marL="914400" lvl="2" indent="0">
              <a:buNone/>
            </a:pPr>
            <a:endParaRPr lang="sl-SI" dirty="0" smtClean="0"/>
          </a:p>
        </p:txBody>
      </p:sp>
      <p:pic>
        <p:nvPicPr>
          <p:cNvPr id="15362" name="Picture 2" descr="Logaška lokomotiva - predstavitev plakata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19" y="4079145"/>
            <a:ext cx="3833836" cy="215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7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TOČKOVANJE IN KRITERIJI OCENJEVANJA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PLAKAT:	</a:t>
            </a:r>
            <a:r>
              <a:rPr lang="sl-SI" dirty="0"/>
              <a:t>			</a:t>
            </a:r>
          </a:p>
          <a:p>
            <a:pPr marL="0" indent="0">
              <a:buNone/>
            </a:pPr>
            <a:r>
              <a:rPr lang="sl-SI" dirty="0"/>
              <a:t>Lično izdelan 3 T			</a:t>
            </a:r>
          </a:p>
          <a:p>
            <a:pPr marL="0" indent="0">
              <a:buNone/>
            </a:pPr>
            <a:r>
              <a:rPr lang="sl-SI" dirty="0"/>
              <a:t>Vsebuje vse elemente </a:t>
            </a:r>
            <a:r>
              <a:rPr lang="sl-SI" dirty="0" smtClean="0"/>
              <a:t>6 T</a:t>
            </a:r>
          </a:p>
          <a:p>
            <a:pPr marL="0" indent="0">
              <a:buNone/>
            </a:pPr>
            <a:r>
              <a:rPr lang="sl-SI" dirty="0" smtClean="0"/>
              <a:t>Dodatni elementi (slike, risbe) 3 T</a:t>
            </a:r>
          </a:p>
          <a:p>
            <a:pPr marL="0" indent="0">
              <a:buNone/>
            </a:pPr>
            <a:r>
              <a:rPr lang="sl-SI" u="sng" dirty="0" smtClean="0"/>
              <a:t>SKUPAJ: 12 T</a:t>
            </a:r>
            <a:endParaRPr lang="sl-SI" u="sng" dirty="0"/>
          </a:p>
          <a:p>
            <a:r>
              <a:rPr lang="sl-SI" dirty="0">
                <a:solidFill>
                  <a:srgbClr val="FF0000"/>
                </a:solidFill>
              </a:rPr>
              <a:t>PREDSTAVITEV:</a:t>
            </a:r>
          </a:p>
          <a:p>
            <a:pPr marL="0" indent="0">
              <a:buNone/>
            </a:pPr>
            <a:r>
              <a:rPr lang="sl-SI" dirty="0"/>
              <a:t>Tekoče pripovedovanje 10 T</a:t>
            </a:r>
          </a:p>
          <a:p>
            <a:pPr marL="0" indent="0">
              <a:buNone/>
            </a:pPr>
            <a:r>
              <a:rPr lang="sl-SI" dirty="0"/>
              <a:t>Vsebina 10 T</a:t>
            </a:r>
          </a:p>
          <a:p>
            <a:pPr marL="0" indent="0">
              <a:buNone/>
            </a:pPr>
            <a:r>
              <a:rPr lang="sl-SI" u="sng" dirty="0"/>
              <a:t>SKUPAJ: 20 T</a:t>
            </a:r>
          </a:p>
          <a:p>
            <a:pPr marL="914400" lvl="2" indent="0">
              <a:buNone/>
            </a:pP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4400" b="1" dirty="0" smtClean="0">
                <a:solidFill>
                  <a:srgbClr val="FF0000"/>
                </a:solidFill>
              </a:rPr>
              <a:t>SKUPAJ Plakat + predstavitev: 32 T</a:t>
            </a:r>
          </a:p>
          <a:p>
            <a:r>
              <a:rPr lang="sl-SI" sz="2400" b="1" i="1" dirty="0" smtClean="0"/>
              <a:t>Kriterij:</a:t>
            </a:r>
          </a:p>
          <a:p>
            <a:r>
              <a:rPr lang="sl-SI" sz="2400" b="1" i="1" dirty="0" err="1" smtClean="0"/>
              <a:t>odl</a:t>
            </a:r>
            <a:r>
              <a:rPr lang="sl-SI" sz="2400" b="1" i="1" dirty="0" smtClean="0"/>
              <a:t> </a:t>
            </a:r>
            <a:r>
              <a:rPr lang="sl-SI" sz="2400" b="1" i="1" dirty="0"/>
              <a:t>(5):</a:t>
            </a:r>
            <a:r>
              <a:rPr lang="sl-SI" sz="2400" dirty="0"/>
              <a:t> 90 – 100 %;  </a:t>
            </a:r>
            <a:endParaRPr lang="sl-SI" sz="2400" dirty="0" smtClean="0"/>
          </a:p>
          <a:p>
            <a:r>
              <a:rPr lang="sl-SI" sz="2400" b="1" i="1" dirty="0" err="1" smtClean="0"/>
              <a:t>pd</a:t>
            </a:r>
            <a:r>
              <a:rPr lang="sl-SI" sz="2400" b="1" i="1" dirty="0" smtClean="0"/>
              <a:t> </a:t>
            </a:r>
            <a:r>
              <a:rPr lang="sl-SI" sz="2400" b="1" i="1" dirty="0"/>
              <a:t>(4):</a:t>
            </a:r>
            <a:r>
              <a:rPr lang="sl-SI" sz="2400" dirty="0"/>
              <a:t> 78 – 89 %;  </a:t>
            </a:r>
            <a:endParaRPr lang="sl-SI" sz="2400" dirty="0" smtClean="0"/>
          </a:p>
          <a:p>
            <a:r>
              <a:rPr lang="sl-SI" sz="2400" b="1" i="1" dirty="0" err="1" smtClean="0"/>
              <a:t>db</a:t>
            </a:r>
            <a:r>
              <a:rPr lang="sl-SI" sz="2400" b="1" i="1" dirty="0" smtClean="0"/>
              <a:t> </a:t>
            </a:r>
            <a:r>
              <a:rPr lang="sl-SI" sz="2400" b="1" i="1" dirty="0"/>
              <a:t>(3):</a:t>
            </a:r>
            <a:r>
              <a:rPr lang="sl-SI" sz="2400" dirty="0"/>
              <a:t> 62 – 77 %,  </a:t>
            </a:r>
            <a:endParaRPr lang="sl-SI" sz="2400" dirty="0" smtClean="0"/>
          </a:p>
          <a:p>
            <a:r>
              <a:rPr lang="sl-SI" sz="2400" b="1" i="1" dirty="0" err="1" smtClean="0"/>
              <a:t>zd</a:t>
            </a:r>
            <a:r>
              <a:rPr lang="sl-SI" sz="2400" b="1" i="1" dirty="0" smtClean="0"/>
              <a:t> </a:t>
            </a:r>
            <a:r>
              <a:rPr lang="sl-SI" sz="2400" b="1" i="1" dirty="0"/>
              <a:t>(2):</a:t>
            </a:r>
            <a:r>
              <a:rPr lang="sl-SI" sz="2400" dirty="0"/>
              <a:t> 48 – 61 %;  </a:t>
            </a:r>
            <a:endParaRPr lang="sl-SI" sz="2400" dirty="0" smtClean="0"/>
          </a:p>
          <a:p>
            <a:r>
              <a:rPr lang="sl-SI" sz="2400" b="1" i="1" dirty="0" err="1" smtClean="0"/>
              <a:t>nzd</a:t>
            </a:r>
            <a:r>
              <a:rPr lang="sl-SI" sz="2400" b="1" i="1" dirty="0" smtClean="0"/>
              <a:t> </a:t>
            </a:r>
            <a:r>
              <a:rPr lang="sl-SI" sz="2400" b="1" i="1" dirty="0"/>
              <a:t>(1):</a:t>
            </a:r>
            <a:r>
              <a:rPr lang="sl-SI" sz="2400" dirty="0"/>
              <a:t> 0 – 47 </a:t>
            </a:r>
            <a:r>
              <a:rPr lang="sl-SI" sz="2400" dirty="0" smtClean="0"/>
              <a:t>%</a:t>
            </a:r>
          </a:p>
          <a:p>
            <a:r>
              <a:rPr lang="sl-SI" sz="2400" dirty="0" smtClean="0"/>
              <a:t>Če projekta ne pripraviš, je ocena </a:t>
            </a:r>
            <a:r>
              <a:rPr lang="sl-SI" sz="2400" dirty="0" err="1" smtClean="0"/>
              <a:t>nzd</a:t>
            </a:r>
            <a:r>
              <a:rPr lang="sl-SI" sz="2400" dirty="0" smtClean="0"/>
              <a:t>.</a:t>
            </a:r>
            <a:endParaRPr lang="sl-SI" sz="2400" dirty="0"/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40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358329"/>
          </a:xfrm>
        </p:spPr>
        <p:txBody>
          <a:bodyPr/>
          <a:lstStyle/>
          <a:p>
            <a:r>
              <a:rPr lang="sl-SI" dirty="0" smtClean="0"/>
              <a:t>UVOD V PROJEKTNO DELO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1976846"/>
            <a:ext cx="10363826" cy="381435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Danes boš imel priložnost, da boš s pomočjo raziskovanja dobil-a odgovore na nekatera vprašanja. Želim ti veliko veselja pri raziskovanju! ☺ </a:t>
            </a:r>
            <a:endParaRPr lang="sl-SI" dirty="0"/>
          </a:p>
        </p:txBody>
      </p:sp>
      <p:sp>
        <p:nvSpPr>
          <p:cNvPr id="4" name="Oblak 3"/>
          <p:cNvSpPr/>
          <p:nvPr/>
        </p:nvSpPr>
        <p:spPr>
          <a:xfrm>
            <a:off x="4380411" y="2769326"/>
            <a:ext cx="6209210" cy="36663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Razmisli:</a:t>
            </a:r>
          </a:p>
          <a:p>
            <a:pPr algn="ctr"/>
            <a:r>
              <a:rPr lang="sl-SI" sz="2800" dirty="0" smtClean="0"/>
              <a:t>Kaj že vem o vodi?</a:t>
            </a:r>
          </a:p>
          <a:p>
            <a:pPr algn="ctr"/>
            <a:r>
              <a:rPr lang="sl-SI" sz="2800" dirty="0" smtClean="0"/>
              <a:t>Kako nastanejo oblaki?</a:t>
            </a:r>
          </a:p>
          <a:p>
            <a:pPr algn="ctr"/>
            <a:r>
              <a:rPr lang="sl-SI" sz="2800" dirty="0" smtClean="0"/>
              <a:t>Ali je pitne vode dovolj? </a:t>
            </a:r>
          </a:p>
          <a:p>
            <a:pPr algn="ctr"/>
            <a:r>
              <a:rPr lang="sl-SI" sz="2800" dirty="0" smtClean="0"/>
              <a:t>Kako so nekoč ravnali z vodo?</a:t>
            </a:r>
          </a:p>
          <a:p>
            <a:pPr algn="ctr"/>
            <a:r>
              <a:rPr lang="sl-SI" sz="2800" dirty="0" smtClean="0"/>
              <a:t>Kje vse se srečam z vodo?</a:t>
            </a:r>
          </a:p>
          <a:p>
            <a:pPr algn="ctr"/>
            <a:endParaRPr lang="sl-SI" dirty="0"/>
          </a:p>
        </p:txBody>
      </p:sp>
      <p:pic>
        <p:nvPicPr>
          <p:cNvPr id="3076" name="Picture 4" descr="Uz pomoć zagonetnih pitanja podstičite djecu na razmišljanj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80" y="3335175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5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NAVODILA ZA DELO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3" y="2367093"/>
            <a:ext cx="10495511" cy="3398444"/>
          </a:xfrm>
        </p:spPr>
        <p:txBody>
          <a:bodyPr/>
          <a:lstStyle/>
          <a:p>
            <a:r>
              <a:rPr lang="sl-SI" dirty="0" smtClean="0"/>
              <a:t>Dan je namenjen </a:t>
            </a:r>
            <a:r>
              <a:rPr lang="sl-SI" b="1" dirty="0" smtClean="0"/>
              <a:t>raziskovanju</a:t>
            </a:r>
            <a:r>
              <a:rPr lang="sl-SI" dirty="0" smtClean="0"/>
              <a:t> s pomočjo preprostih poskusov, nekaj boš izvedel-a od starejših ljudi, nekaj pa našel na spletu ali v drugih virih. </a:t>
            </a:r>
          </a:p>
          <a:p>
            <a:r>
              <a:rPr lang="sl-SI" dirty="0" smtClean="0"/>
              <a:t>V nadaljevanju bodo sledili diapozitivi z besedilom. </a:t>
            </a:r>
          </a:p>
          <a:p>
            <a:r>
              <a:rPr lang="sl-SI" dirty="0" smtClean="0"/>
              <a:t>Predlagam, da tekst prebereš počasi in se nato po korakih lotiš dela.</a:t>
            </a:r>
          </a:p>
          <a:p>
            <a:r>
              <a:rPr lang="sl-SI" b="1" dirty="0" smtClean="0"/>
              <a:t>Odgovore zapiši v zvezek, nato pa boš zbrane podatke predstavil-a v miselnem vzorcu na plakatu. </a:t>
            </a:r>
          </a:p>
          <a:p>
            <a:endParaRPr lang="sl-SI" dirty="0"/>
          </a:p>
        </p:txBody>
      </p:sp>
      <p:pic>
        <p:nvPicPr>
          <p:cNvPr id="4098" name="Picture 2" descr="Naj vaš otrok raziskuje svet z raziskovalnimi se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275" y="4949361"/>
            <a:ext cx="2909843" cy="16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3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Pripomočki za delo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34894" y="2367092"/>
            <a:ext cx="10342705" cy="2943315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/>
              <a:t>Pri vseh nalogah boš potreboval-a zvezek NIT, pisalo, računalnik.</a:t>
            </a:r>
          </a:p>
          <a:p>
            <a:r>
              <a:rPr lang="sl-SI" dirty="0" smtClean="0"/>
              <a:t>Za poskus o kroženju vode potrebuješ:</a:t>
            </a:r>
          </a:p>
          <a:p>
            <a:pPr marL="0" indent="0" fontAlgn="base">
              <a:buNone/>
            </a:pPr>
            <a:r>
              <a:rPr lang="sl-SI" dirty="0" smtClean="0"/>
              <a:t>-večjo </a:t>
            </a:r>
            <a:r>
              <a:rPr lang="sl-SI" dirty="0"/>
              <a:t>stekleno skledo, neobčutljivo na temperaturo,</a:t>
            </a:r>
          </a:p>
          <a:p>
            <a:pPr marL="0" indent="0" fontAlgn="base">
              <a:buNone/>
            </a:pPr>
            <a:r>
              <a:rPr lang="sl-SI" dirty="0" smtClean="0"/>
              <a:t>-manjšo </a:t>
            </a:r>
            <a:r>
              <a:rPr lang="sl-SI" dirty="0"/>
              <a:t>posodico,</a:t>
            </a:r>
          </a:p>
          <a:p>
            <a:pPr marL="0" indent="0" fontAlgn="base">
              <a:buNone/>
            </a:pPr>
            <a:r>
              <a:rPr lang="sl-SI" dirty="0" smtClean="0"/>
              <a:t>-plastično </a:t>
            </a:r>
            <a:r>
              <a:rPr lang="sl-SI" dirty="0"/>
              <a:t>folijo,</a:t>
            </a:r>
          </a:p>
          <a:p>
            <a:pPr marL="0" indent="0" fontAlgn="base">
              <a:buNone/>
            </a:pPr>
            <a:r>
              <a:rPr lang="sl-SI" dirty="0" smtClean="0"/>
              <a:t>-nekaj </a:t>
            </a:r>
            <a:r>
              <a:rPr lang="sl-SI" dirty="0"/>
              <a:t>kock ledu in </a:t>
            </a:r>
          </a:p>
          <a:p>
            <a:pPr marL="0" indent="0" fontAlgn="base">
              <a:buNone/>
            </a:pPr>
            <a:r>
              <a:rPr lang="sl-SI" dirty="0" smtClean="0"/>
              <a:t>-vročo </a:t>
            </a:r>
            <a:r>
              <a:rPr lang="sl-SI" dirty="0"/>
              <a:t>vodo</a:t>
            </a:r>
            <a:r>
              <a:rPr lang="sl-SI" dirty="0" smtClean="0"/>
              <a:t>.</a:t>
            </a:r>
          </a:p>
          <a:p>
            <a:pPr fontAlgn="base"/>
            <a:r>
              <a:rPr lang="sl-SI" dirty="0" smtClean="0"/>
              <a:t>Za predstavitev potrebuješ plakat, škarje, lepilo.</a:t>
            </a:r>
            <a:endParaRPr lang="sl-SI" dirty="0"/>
          </a:p>
          <a:p>
            <a:endParaRPr lang="sl-SI" dirty="0"/>
          </a:p>
        </p:txBody>
      </p:sp>
      <p:pic>
        <p:nvPicPr>
          <p:cNvPr id="5122" name="Picture 2" descr="http://www.cevko.si/sites/www.cevko.si/files/upload/images/1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40" y="1631416"/>
            <a:ext cx="2914559" cy="220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trok sola racunalnik laptop | Z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919" y="3910199"/>
            <a:ext cx="2798288" cy="209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5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Življenje je odvisno od vode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838200" y="1468574"/>
            <a:ext cx="10515600" cy="5141232"/>
          </a:xfrm>
        </p:spPr>
        <p:txBody>
          <a:bodyPr/>
          <a:lstStyle/>
          <a:p>
            <a:r>
              <a:rPr lang="sl-SI" dirty="0" smtClean="0"/>
              <a:t>Dejstvo je, da brez vode ne gre. </a:t>
            </a:r>
            <a:r>
              <a:rPr lang="sl-SI" b="1" dirty="0" smtClean="0"/>
              <a:t>Rabimo jo vsi</a:t>
            </a:r>
            <a:r>
              <a:rPr lang="sl-SI" dirty="0" smtClean="0"/>
              <a:t>: ljudje, živali in rastline. Pravzaprav je voda povsod prisotna, da je mnogokrat očem nevidno, kje vse se nahaja in kje vse ima glavno besedo. </a:t>
            </a:r>
          </a:p>
          <a:p>
            <a:r>
              <a:rPr lang="sl-SI" dirty="0" smtClean="0"/>
              <a:t>Voda je zakon! Voda je tekočina s kemijsko formulo </a:t>
            </a:r>
            <a:r>
              <a:rPr lang="sl-SI" b="1" dirty="0" smtClean="0"/>
              <a:t>H</a:t>
            </a:r>
            <a:r>
              <a:rPr lang="sl-SI" b="1" baseline="-25000" dirty="0" smtClean="0"/>
              <a:t>2</a:t>
            </a:r>
            <a:r>
              <a:rPr lang="sl-SI" b="1" dirty="0"/>
              <a:t>O</a:t>
            </a:r>
            <a:r>
              <a:rPr lang="sl-SI" b="1" baseline="-25000" dirty="0" smtClean="0"/>
              <a:t> </a:t>
            </a:r>
            <a:r>
              <a:rPr lang="sl-SI" dirty="0" smtClean="0"/>
              <a:t>. </a:t>
            </a:r>
          </a:p>
          <a:p>
            <a:r>
              <a:rPr lang="sl-SI" dirty="0" smtClean="0"/>
              <a:t>Za razliko od drugih kemijskih spojin, pa ima tudi nekaj hecnih lastnosti. Je brez barve, vonja in okusa. </a:t>
            </a:r>
          </a:p>
          <a:p>
            <a:r>
              <a:rPr lang="sl-SI" dirty="0" smtClean="0"/>
              <a:t>Najdemo jo v </a:t>
            </a:r>
            <a:r>
              <a:rPr lang="sl-SI" b="1" dirty="0" smtClean="0"/>
              <a:t>treh agregatnih stanjih</a:t>
            </a:r>
            <a:r>
              <a:rPr lang="sl-SI" dirty="0" smtClean="0"/>
              <a:t>: v tekočem (voda), trdnem (led) in plinastem (vodna para).</a:t>
            </a:r>
          </a:p>
          <a:p>
            <a:r>
              <a:rPr lang="sl-SI" dirty="0" smtClean="0"/>
              <a:t>Že od nastanka življenja na Zemlji je voda </a:t>
            </a:r>
            <a:r>
              <a:rPr lang="sl-SI" b="1" dirty="0" smtClean="0"/>
              <a:t>najpomembnejša snov za živa bitja</a:t>
            </a:r>
            <a:r>
              <a:rPr lang="sl-SI" dirty="0" smtClean="0"/>
              <a:t>.</a:t>
            </a:r>
          </a:p>
        </p:txBody>
      </p:sp>
      <p:pic>
        <p:nvPicPr>
          <p:cNvPr id="6146" name="Picture 2" descr="NIT - Preverjanje: AGREGATNA STANJA VO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31" y="5273040"/>
            <a:ext cx="2374178" cy="15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1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Dokumentarni film VODA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/>
              <a:t>Klikni na spodnjo povezavo in si za začetek oglej </a:t>
            </a:r>
            <a:r>
              <a:rPr lang="sl-SI" b="1" dirty="0"/>
              <a:t>kratek posnetek</a:t>
            </a:r>
            <a:r>
              <a:rPr lang="sl-SI" dirty="0" smtClean="0"/>
              <a:t>.</a:t>
            </a:r>
          </a:p>
          <a:p>
            <a:r>
              <a:rPr lang="sl-SI" dirty="0"/>
              <a:t>Pripravi zvezek in pisalo ter po ogledu odgovori na vprašanja na naslednji strani.</a:t>
            </a:r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Desna puščica 3">
            <a:hlinkClick r:id="rId2"/>
          </p:cNvPr>
          <p:cNvSpPr/>
          <p:nvPr/>
        </p:nvSpPr>
        <p:spPr>
          <a:xfrm>
            <a:off x="4214948" y="3770811"/>
            <a:ext cx="3396342" cy="1175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VODA – DOKUMENTARNI FILM</a:t>
            </a:r>
            <a:endParaRPr lang="sl-SI" dirty="0"/>
          </a:p>
        </p:txBody>
      </p:sp>
      <p:pic>
        <p:nvPicPr>
          <p:cNvPr id="7170" name="Picture 2" descr="Miloje Đukanović s.p. - sodni tolmač za srbski in hrvaški jez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80" y="4249011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4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NALOGA 1: Odgovori na vprašanja.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861522" y="1722657"/>
            <a:ext cx="10363826" cy="3424107"/>
          </a:xfrm>
        </p:spPr>
        <p:txBody>
          <a:bodyPr>
            <a:normAutofit/>
          </a:bodyPr>
          <a:lstStyle/>
          <a:p>
            <a:r>
              <a:rPr lang="sl-SI" dirty="0" smtClean="0"/>
              <a:t>Koliko </a:t>
            </a:r>
            <a:r>
              <a:rPr lang="sl-SI" dirty="0"/>
              <a:t>vode </a:t>
            </a:r>
            <a:r>
              <a:rPr lang="sl-SI" dirty="0" smtClean="0"/>
              <a:t>je na Zemlji?</a:t>
            </a:r>
          </a:p>
          <a:p>
            <a:r>
              <a:rPr lang="sl-SI" dirty="0" smtClean="0"/>
              <a:t>Koliko je sladke vode?</a:t>
            </a:r>
          </a:p>
          <a:p>
            <a:r>
              <a:rPr lang="sl-SI" dirty="0" smtClean="0"/>
              <a:t>Koliko je pitne vode?</a:t>
            </a:r>
          </a:p>
          <a:p>
            <a:r>
              <a:rPr lang="sl-SI" dirty="0" smtClean="0"/>
              <a:t>V katerih agregatnih stanjih najdemo vodo v naravi?</a:t>
            </a:r>
          </a:p>
          <a:p>
            <a:r>
              <a:rPr lang="sl-SI" dirty="0" smtClean="0"/>
              <a:t>Katero je najbolj onesnaženo jezero v Sloveniji?</a:t>
            </a:r>
          </a:p>
          <a:p>
            <a:r>
              <a:rPr lang="sl-SI" dirty="0" smtClean="0"/>
              <a:t>Katera je najbolj onesnažena reka v Sloveniji?</a:t>
            </a:r>
          </a:p>
          <a:p>
            <a:r>
              <a:rPr lang="sl-SI" dirty="0" smtClean="0"/>
              <a:t>Kaj je čistilna naprava?</a:t>
            </a:r>
          </a:p>
        </p:txBody>
      </p:sp>
      <p:pic>
        <p:nvPicPr>
          <p:cNvPr id="8196" name="Picture 4" descr="Podatki z Rosette kažejo, da so vodo na Zemljo prinesli asteroidi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014" y="1892888"/>
            <a:ext cx="2591552" cy="194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onesnaževanje vo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200" name="Picture 8" descr="Blejsko jezero - pravi Slovenski bis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435" y="4061493"/>
            <a:ext cx="3307702" cy="17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7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NALOGA 2: Kroženje vode - poskus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l-SI" dirty="0"/>
              <a:t>Pripravi si vse pripomočke, ki jih potrebuješ za izvedbo prvega </a:t>
            </a:r>
            <a:r>
              <a:rPr lang="sl-SI" dirty="0" smtClean="0"/>
              <a:t>poskusa:</a:t>
            </a:r>
            <a:endParaRPr lang="sl-SI" dirty="0"/>
          </a:p>
          <a:p>
            <a:pPr fontAlgn="base"/>
            <a:r>
              <a:rPr lang="sl-SI" dirty="0"/>
              <a:t>večjo stekleno skledo, neobčutljivo na temperaturo,</a:t>
            </a:r>
          </a:p>
          <a:p>
            <a:pPr fontAlgn="base"/>
            <a:r>
              <a:rPr lang="sl-SI" dirty="0"/>
              <a:t>manjšo posodico,</a:t>
            </a:r>
          </a:p>
          <a:p>
            <a:pPr fontAlgn="base"/>
            <a:r>
              <a:rPr lang="sl-SI" dirty="0"/>
              <a:t>plastično folijo</a:t>
            </a:r>
            <a:r>
              <a:rPr lang="sl-SI" dirty="0" smtClean="0"/>
              <a:t>,    </a:t>
            </a:r>
            <a:endParaRPr lang="sl-SI" dirty="0"/>
          </a:p>
          <a:p>
            <a:pPr fontAlgn="base"/>
            <a:r>
              <a:rPr lang="sl-SI" dirty="0"/>
              <a:t>nekaj kock ledu in </a:t>
            </a:r>
          </a:p>
          <a:p>
            <a:pPr fontAlgn="base"/>
            <a:r>
              <a:rPr lang="sl-SI" dirty="0"/>
              <a:t>vročo vodo.</a:t>
            </a:r>
          </a:p>
          <a:p>
            <a:r>
              <a:rPr lang="sl-SI" dirty="0" smtClean="0"/>
              <a:t>Sledi </a:t>
            </a:r>
            <a:r>
              <a:rPr lang="sl-SI" dirty="0"/>
              <a:t>navodilom na naslednji strani</a:t>
            </a:r>
            <a:r>
              <a:rPr lang="sl-SI" dirty="0" smtClean="0"/>
              <a:t>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127" y="3397431"/>
            <a:ext cx="41529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775</TotalTime>
  <Words>1248</Words>
  <Application>Microsoft Office PowerPoint</Application>
  <PresentationFormat>Po meri</PresentationFormat>
  <Paragraphs>148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3" baseType="lpstr">
      <vt:lpstr>Kapljica</vt:lpstr>
      <vt:lpstr>PROJEKT VODA</vt:lpstr>
      <vt:lpstr>UVODNA NAVODILA</vt:lpstr>
      <vt:lpstr>UVOD V PROJEKTNO DELO</vt:lpstr>
      <vt:lpstr>NAVODILA ZA DELO</vt:lpstr>
      <vt:lpstr>Pripomočki za delo</vt:lpstr>
      <vt:lpstr>Življenje je odvisno od vode</vt:lpstr>
      <vt:lpstr>Dokumentarni film VODA</vt:lpstr>
      <vt:lpstr>NALOGA 1: Odgovori na vprašanja.</vt:lpstr>
      <vt:lpstr>NALOGA 2: Kroženje vode - poskus</vt:lpstr>
      <vt:lpstr>PowerPointova predstavitev</vt:lpstr>
      <vt:lpstr>Odgovori na vprašanja.</vt:lpstr>
      <vt:lpstr>Kroženje vode v naravi</vt:lpstr>
      <vt:lpstr>NALOGA 3: Varčujmo z vodo!</vt:lpstr>
      <vt:lpstr>NALOGA 4: Uporaba vode v preteklosti</vt:lpstr>
      <vt:lpstr>Vprašanja o uporabi vode nekoč</vt:lpstr>
      <vt:lpstr>NALOGA 5: Članek o vodi</vt:lpstr>
      <vt:lpstr>NALOGA 6: Pesem o vodi</vt:lpstr>
      <vt:lpstr>ZAKLJUČEK</vt:lpstr>
      <vt:lpstr>PLAKAT</vt:lpstr>
      <vt:lpstr>PowerPointova predstavitev</vt:lpstr>
      <vt:lpstr>Predstavitev</vt:lpstr>
      <vt:lpstr>TOČKOVANJE IN KRITERIJI OCENJEVANJA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VODA</dc:title>
  <dc:creator>Selina</dc:creator>
  <cp:lastModifiedBy>Administrator</cp:lastModifiedBy>
  <cp:revision>37</cp:revision>
  <dcterms:created xsi:type="dcterms:W3CDTF">2020-05-05T08:37:03Z</dcterms:created>
  <dcterms:modified xsi:type="dcterms:W3CDTF">2020-05-12T14:50:18Z</dcterms:modified>
</cp:coreProperties>
</file>